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8" r:id="rId3"/>
    <p:sldId id="257" r:id="rId4"/>
    <p:sldId id="259" r:id="rId5"/>
    <p:sldId id="262" r:id="rId6"/>
    <p:sldId id="273" r:id="rId7"/>
    <p:sldId id="260" r:id="rId8"/>
    <p:sldId id="276" r:id="rId9"/>
    <p:sldId id="261" r:id="rId10"/>
    <p:sldId id="263" r:id="rId11"/>
    <p:sldId id="278" r:id="rId12"/>
    <p:sldId id="274" r:id="rId13"/>
    <p:sldId id="275" r:id="rId14"/>
    <p:sldId id="267" r:id="rId15"/>
    <p:sldId id="264" r:id="rId16"/>
    <p:sldId id="277" r:id="rId17"/>
    <p:sldId id="269" r:id="rId18"/>
    <p:sldId id="270" r:id="rId19"/>
    <p:sldId id="271" r:id="rId20"/>
  </p:sldIdLst>
  <p:sldSz cx="12192000" cy="6858000"/>
  <p:notesSz cx="6669088" cy="97536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23" autoAdjust="0"/>
    <p:restoredTop sz="93792" autoAdjust="0"/>
  </p:normalViewPr>
  <p:slideViewPr>
    <p:cSldViewPr snapToGrid="0">
      <p:cViewPr varScale="1">
        <p:scale>
          <a:sx n="62" d="100"/>
          <a:sy n="62" d="100"/>
        </p:scale>
        <p:origin x="760" y="5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EFFE360F-A353-C793-4D6A-5DCA5EA4C9B7}"/>
              </a:ext>
            </a:extLst>
          </p:cNvPr>
          <p:cNvSpPr>
            <a:spLocks noGrp="1"/>
          </p:cNvSpPr>
          <p:nvPr>
            <p:ph type="hdr" sz="quarter"/>
          </p:nvPr>
        </p:nvSpPr>
        <p:spPr>
          <a:xfrm>
            <a:off x="0" y="0"/>
            <a:ext cx="2890515" cy="489642"/>
          </a:xfrm>
          <a:prstGeom prst="rect">
            <a:avLst/>
          </a:prstGeom>
        </p:spPr>
        <p:txBody>
          <a:bodyPr vert="horz" lIns="90443" tIns="45222" rIns="90443" bIns="45222" rtlCol="0"/>
          <a:lstStyle>
            <a:lvl1pPr algn="l">
              <a:defRPr sz="1200"/>
            </a:lvl1pPr>
          </a:lstStyle>
          <a:p>
            <a:endParaRPr lang="da-DK"/>
          </a:p>
        </p:txBody>
      </p:sp>
      <p:sp>
        <p:nvSpPr>
          <p:cNvPr id="3" name="Pladsholder til dato 2">
            <a:extLst>
              <a:ext uri="{FF2B5EF4-FFF2-40B4-BE49-F238E27FC236}">
                <a16:creationId xmlns:a16="http://schemas.microsoft.com/office/drawing/2014/main" id="{7AB2DD35-1DC3-CD1D-BCF2-FA21B4E9CAFE}"/>
              </a:ext>
            </a:extLst>
          </p:cNvPr>
          <p:cNvSpPr>
            <a:spLocks noGrp="1"/>
          </p:cNvSpPr>
          <p:nvPr>
            <p:ph type="dt" sz="quarter" idx="1"/>
          </p:nvPr>
        </p:nvSpPr>
        <p:spPr>
          <a:xfrm>
            <a:off x="3777002" y="0"/>
            <a:ext cx="2890514" cy="489642"/>
          </a:xfrm>
          <a:prstGeom prst="rect">
            <a:avLst/>
          </a:prstGeom>
        </p:spPr>
        <p:txBody>
          <a:bodyPr vert="horz" lIns="90443" tIns="45222" rIns="90443" bIns="45222" rtlCol="0"/>
          <a:lstStyle>
            <a:lvl1pPr algn="r">
              <a:defRPr sz="1200"/>
            </a:lvl1pPr>
          </a:lstStyle>
          <a:p>
            <a:fld id="{93915AFD-F2B1-49FE-84FD-09844F2CB39D}" type="datetimeFigureOut">
              <a:rPr lang="da-DK" smtClean="0"/>
              <a:t>10-01-2024</a:t>
            </a:fld>
            <a:endParaRPr lang="da-DK"/>
          </a:p>
        </p:txBody>
      </p:sp>
      <p:sp>
        <p:nvSpPr>
          <p:cNvPr id="4" name="Pladsholder til sidefod 3">
            <a:extLst>
              <a:ext uri="{FF2B5EF4-FFF2-40B4-BE49-F238E27FC236}">
                <a16:creationId xmlns:a16="http://schemas.microsoft.com/office/drawing/2014/main" id="{E4A7B8EF-2E2F-6263-B738-55B5CEEEDEF3}"/>
              </a:ext>
            </a:extLst>
          </p:cNvPr>
          <p:cNvSpPr>
            <a:spLocks noGrp="1"/>
          </p:cNvSpPr>
          <p:nvPr>
            <p:ph type="ftr" sz="quarter" idx="2"/>
          </p:nvPr>
        </p:nvSpPr>
        <p:spPr>
          <a:xfrm>
            <a:off x="0" y="9263958"/>
            <a:ext cx="2890515" cy="489642"/>
          </a:xfrm>
          <a:prstGeom prst="rect">
            <a:avLst/>
          </a:prstGeom>
        </p:spPr>
        <p:txBody>
          <a:bodyPr vert="horz" lIns="90443" tIns="45222" rIns="90443" bIns="45222"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EE3FD4CA-140E-95F5-28B8-102DA07C5C66}"/>
              </a:ext>
            </a:extLst>
          </p:cNvPr>
          <p:cNvSpPr>
            <a:spLocks noGrp="1"/>
          </p:cNvSpPr>
          <p:nvPr>
            <p:ph type="sldNum" sz="quarter" idx="3"/>
          </p:nvPr>
        </p:nvSpPr>
        <p:spPr>
          <a:xfrm>
            <a:off x="3777002" y="9263958"/>
            <a:ext cx="2890514" cy="489642"/>
          </a:xfrm>
          <a:prstGeom prst="rect">
            <a:avLst/>
          </a:prstGeom>
        </p:spPr>
        <p:txBody>
          <a:bodyPr vert="horz" lIns="90443" tIns="45222" rIns="90443" bIns="45222" rtlCol="0" anchor="b"/>
          <a:lstStyle>
            <a:lvl1pPr algn="r">
              <a:defRPr sz="1200"/>
            </a:lvl1pPr>
          </a:lstStyle>
          <a:p>
            <a:fld id="{9B4F0B1F-B220-4B17-B1E1-44B53182F0FB}" type="slidenum">
              <a:rPr lang="da-DK" smtClean="0"/>
              <a:t>‹nr.›</a:t>
            </a:fld>
            <a:endParaRPr lang="da-DK"/>
          </a:p>
        </p:txBody>
      </p:sp>
    </p:spTree>
    <p:extLst>
      <p:ext uri="{BB962C8B-B14F-4D97-AF65-F5344CB8AC3E}">
        <p14:creationId xmlns:p14="http://schemas.microsoft.com/office/powerpoint/2010/main" val="137342171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889938" cy="489374"/>
          </a:xfrm>
          <a:prstGeom prst="rect">
            <a:avLst/>
          </a:prstGeom>
        </p:spPr>
        <p:txBody>
          <a:bodyPr vert="horz" lIns="90443" tIns="45222" rIns="90443" bIns="45222" rtlCol="0"/>
          <a:lstStyle>
            <a:lvl1pPr algn="l">
              <a:defRPr sz="1200"/>
            </a:lvl1pPr>
          </a:lstStyle>
          <a:p>
            <a:endParaRPr lang="da-DK"/>
          </a:p>
        </p:txBody>
      </p:sp>
      <p:sp>
        <p:nvSpPr>
          <p:cNvPr id="3" name="Pladsholder til dato 2"/>
          <p:cNvSpPr>
            <a:spLocks noGrp="1"/>
          </p:cNvSpPr>
          <p:nvPr>
            <p:ph type="dt" idx="1"/>
          </p:nvPr>
        </p:nvSpPr>
        <p:spPr>
          <a:xfrm>
            <a:off x="3777607" y="0"/>
            <a:ext cx="2889938" cy="489374"/>
          </a:xfrm>
          <a:prstGeom prst="rect">
            <a:avLst/>
          </a:prstGeom>
        </p:spPr>
        <p:txBody>
          <a:bodyPr vert="horz" lIns="90443" tIns="45222" rIns="90443" bIns="45222" rtlCol="0"/>
          <a:lstStyle>
            <a:lvl1pPr algn="r">
              <a:defRPr sz="1200"/>
            </a:lvl1pPr>
          </a:lstStyle>
          <a:p>
            <a:fld id="{246EAF73-D519-48DA-B8CC-959B65B2BF99}" type="datetimeFigureOut">
              <a:rPr lang="da-DK" smtClean="0"/>
              <a:t>10-01-2024</a:t>
            </a:fld>
            <a:endParaRPr lang="da-DK"/>
          </a:p>
        </p:txBody>
      </p:sp>
      <p:sp>
        <p:nvSpPr>
          <p:cNvPr id="4" name="Pladsholder til slidebillede 3"/>
          <p:cNvSpPr>
            <a:spLocks noGrp="1" noRot="1" noChangeAspect="1"/>
          </p:cNvSpPr>
          <p:nvPr>
            <p:ph type="sldImg" idx="2"/>
          </p:nvPr>
        </p:nvSpPr>
        <p:spPr>
          <a:xfrm>
            <a:off x="409575" y="1219200"/>
            <a:ext cx="5849938" cy="3290888"/>
          </a:xfrm>
          <a:prstGeom prst="rect">
            <a:avLst/>
          </a:prstGeom>
          <a:noFill/>
          <a:ln w="12700">
            <a:solidFill>
              <a:prstClr val="black"/>
            </a:solidFill>
          </a:ln>
        </p:spPr>
        <p:txBody>
          <a:bodyPr vert="horz" lIns="90443" tIns="45222" rIns="90443" bIns="45222" rtlCol="0" anchor="ctr"/>
          <a:lstStyle/>
          <a:p>
            <a:endParaRPr lang="da-DK"/>
          </a:p>
        </p:txBody>
      </p:sp>
      <p:sp>
        <p:nvSpPr>
          <p:cNvPr id="5" name="Pladsholder til noter 4"/>
          <p:cNvSpPr>
            <a:spLocks noGrp="1"/>
          </p:cNvSpPr>
          <p:nvPr>
            <p:ph type="body" sz="quarter" idx="3"/>
          </p:nvPr>
        </p:nvSpPr>
        <p:spPr>
          <a:xfrm>
            <a:off x="666909" y="4693920"/>
            <a:ext cx="5335270" cy="3840480"/>
          </a:xfrm>
          <a:prstGeom prst="rect">
            <a:avLst/>
          </a:prstGeom>
        </p:spPr>
        <p:txBody>
          <a:bodyPr vert="horz" lIns="90443" tIns="45222" rIns="90443" bIns="45222"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264228"/>
            <a:ext cx="2889938" cy="489373"/>
          </a:xfrm>
          <a:prstGeom prst="rect">
            <a:avLst/>
          </a:prstGeom>
        </p:spPr>
        <p:txBody>
          <a:bodyPr vert="horz" lIns="90443" tIns="45222" rIns="90443" bIns="45222" rtlCol="0" anchor="b"/>
          <a:lstStyle>
            <a:lvl1pPr algn="l">
              <a:defRPr sz="1200"/>
            </a:lvl1pPr>
          </a:lstStyle>
          <a:p>
            <a:endParaRPr lang="da-DK"/>
          </a:p>
        </p:txBody>
      </p:sp>
      <p:sp>
        <p:nvSpPr>
          <p:cNvPr id="7" name="Pladsholder til slidenummer 6"/>
          <p:cNvSpPr>
            <a:spLocks noGrp="1"/>
          </p:cNvSpPr>
          <p:nvPr>
            <p:ph type="sldNum" sz="quarter" idx="5"/>
          </p:nvPr>
        </p:nvSpPr>
        <p:spPr>
          <a:xfrm>
            <a:off x="3777607" y="9264228"/>
            <a:ext cx="2889938" cy="489373"/>
          </a:xfrm>
          <a:prstGeom prst="rect">
            <a:avLst/>
          </a:prstGeom>
        </p:spPr>
        <p:txBody>
          <a:bodyPr vert="horz" lIns="90443" tIns="45222" rIns="90443" bIns="45222" rtlCol="0" anchor="b"/>
          <a:lstStyle>
            <a:lvl1pPr algn="r">
              <a:defRPr sz="1200"/>
            </a:lvl1pPr>
          </a:lstStyle>
          <a:p>
            <a:fld id="{7EC6C760-9CCC-4D35-8795-F796842A80AD}" type="slidenum">
              <a:rPr lang="da-DK" smtClean="0"/>
              <a:t>‹nr.›</a:t>
            </a:fld>
            <a:endParaRPr lang="da-DK"/>
          </a:p>
        </p:txBody>
      </p:sp>
    </p:spTree>
    <p:extLst>
      <p:ext uri="{BB962C8B-B14F-4D97-AF65-F5344CB8AC3E}">
        <p14:creationId xmlns:p14="http://schemas.microsoft.com/office/powerpoint/2010/main" val="405638118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283656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Sanne </a:t>
            </a:r>
          </a:p>
          <a:p>
            <a:r>
              <a:rPr lang="da-DK" dirty="0"/>
              <a:t>TSH er termostaten. Behandling sigter mod TSH i normalområdet. Behandling med L-T4 er standardbehandling </a:t>
            </a:r>
          </a:p>
          <a:p>
            <a:r>
              <a:rPr lang="da-DK" dirty="0"/>
              <a:t>Hvad er normal TSH værdi for den enkelte? I teorien ved vi det ikke. Det er de færreste der ved hvor deres TSH ligger inden de får lavt stofskifte.</a:t>
            </a:r>
          </a:p>
          <a:p>
            <a:endParaRPr lang="da-DK" dirty="0"/>
          </a:p>
          <a:p>
            <a:r>
              <a:rPr lang="da-DK" dirty="0"/>
              <a:t>Der er forskel på hvilke styrker der findes i de forskellige præparater. </a:t>
            </a:r>
          </a:p>
          <a:p>
            <a:r>
              <a:rPr lang="da-DK" dirty="0" err="1"/>
              <a:t>Eltroxin</a:t>
            </a:r>
            <a:r>
              <a:rPr lang="da-DK" dirty="0"/>
              <a:t> findes f.eks. I 50+100 µg. </a:t>
            </a:r>
          </a:p>
          <a:p>
            <a:r>
              <a:rPr lang="da-DK" dirty="0" err="1"/>
              <a:t>Euthyrox</a:t>
            </a:r>
            <a:r>
              <a:rPr lang="da-DK" dirty="0"/>
              <a:t> findes i 25+50+100.</a:t>
            </a:r>
          </a:p>
          <a:p>
            <a:r>
              <a:rPr lang="da-DK" dirty="0" err="1"/>
              <a:t>Medithyrox</a:t>
            </a:r>
            <a:r>
              <a:rPr lang="da-DK" dirty="0"/>
              <a:t> findes i 13 + 25 + 50 + 75 + 100 µg</a:t>
            </a:r>
          </a:p>
          <a:p>
            <a:r>
              <a:rPr lang="da-DK" dirty="0" err="1"/>
              <a:t>Tirosint</a:t>
            </a:r>
            <a:r>
              <a:rPr lang="da-DK" dirty="0"/>
              <a:t>: 13+25+50+75+88+100+112+125 </a:t>
            </a:r>
            <a:r>
              <a:rPr lang="da-DK" dirty="0" err="1"/>
              <a:t>osv</a:t>
            </a:r>
            <a:r>
              <a:rPr lang="da-DK" dirty="0"/>
              <a:t> µg</a:t>
            </a:r>
          </a:p>
          <a:p>
            <a:endParaRPr lang="da-DK" dirty="0"/>
          </a:p>
          <a:p>
            <a:r>
              <a:rPr lang="da-DK" b="0" i="0" dirty="0">
                <a:solidFill>
                  <a:srgbClr val="54595F"/>
                </a:solidFill>
                <a:effectLst/>
                <a:latin typeface="Montserrat" panose="00000500000000000000" pitchFamily="2" charset="0"/>
              </a:rPr>
              <a:t>Supplerende behandling med L-T3 er ikke rutinebehandling, men kan overvejes hvis anden årsag til den manglende trivsel/nedsatte livskvalitet kan udelukkes. Kombinationsbehandling bør først overvejes efter at TSH har ligget i normalområdet i minimum 6 måneder på L-T4-behandling. Behandlingen bør evalueres efter 3-6 måneder, og ophøre ved manglende effekt eller ved forværring af symptomer (dansk </a:t>
            </a:r>
            <a:r>
              <a:rPr lang="da-DK" b="0" i="0" dirty="0" err="1">
                <a:solidFill>
                  <a:srgbClr val="54595F"/>
                </a:solidFill>
                <a:effectLst/>
                <a:latin typeface="Montserrat" panose="00000500000000000000" pitchFamily="2" charset="0"/>
              </a:rPr>
              <a:t>endokrinologisk</a:t>
            </a:r>
            <a:r>
              <a:rPr lang="da-DK" b="0" i="0" dirty="0">
                <a:solidFill>
                  <a:srgbClr val="54595F"/>
                </a:solidFill>
                <a:effectLst/>
                <a:latin typeface="Montserrat" panose="00000500000000000000" pitchFamily="2" charset="0"/>
              </a:rPr>
              <a:t> selskab behandlingsvejledning)</a:t>
            </a:r>
          </a:p>
          <a:p>
            <a:endParaRPr lang="da-DK" b="0" i="0" dirty="0">
              <a:solidFill>
                <a:srgbClr val="54595F"/>
              </a:solidFill>
              <a:effectLst/>
              <a:latin typeface="Montserrat" panose="00000500000000000000" pitchFamily="2" charset="0"/>
            </a:endParaRPr>
          </a:p>
          <a:p>
            <a:r>
              <a:rPr lang="da-DK" b="0" i="0" dirty="0">
                <a:solidFill>
                  <a:srgbClr val="54595F"/>
                </a:solidFill>
                <a:effectLst/>
                <a:latin typeface="Montserrat" panose="00000500000000000000" pitchFamily="2" charset="0"/>
              </a:rPr>
              <a:t>Tålmodighed: Det kan tage måneder fra stofskiftetallene er normaliseret til symptomerne forsvinder.</a:t>
            </a:r>
          </a:p>
          <a:p>
            <a:endParaRPr lang="da-DK" b="0" i="0" dirty="0">
              <a:solidFill>
                <a:srgbClr val="54595F"/>
              </a:solidFill>
              <a:effectLst/>
              <a:latin typeface="Montserrat" panose="00000500000000000000" pitchFamily="2" charset="0"/>
            </a:endParaRPr>
          </a:p>
          <a:p>
            <a:r>
              <a:rPr lang="da-DK" b="0" i="0" dirty="0">
                <a:solidFill>
                  <a:srgbClr val="54595F"/>
                </a:solidFill>
                <a:effectLst/>
                <a:latin typeface="Montserrat" panose="00000500000000000000" pitchFamily="2" charset="0"/>
              </a:rPr>
              <a:t>Blodprøvetagning: Vær opmærksom på hvilket tidspunkt du får taget blodprøver, og hvornår du har taget din medicin. Det kan påvirke resultatet.</a:t>
            </a:r>
          </a:p>
          <a:p>
            <a:endParaRPr lang="da-DK" b="0" i="0" dirty="0">
              <a:solidFill>
                <a:srgbClr val="54595F"/>
              </a:solidFill>
              <a:effectLst/>
              <a:latin typeface="Montserrat" panose="00000500000000000000" pitchFamily="2" charset="0"/>
            </a:endParaRPr>
          </a:p>
          <a:p>
            <a:r>
              <a:rPr lang="da-DK" dirty="0"/>
              <a:t>1.129 personer fik i perioden fra maj 2017 til juni 2018 udleveret </a:t>
            </a:r>
            <a:r>
              <a:rPr lang="da-DK" dirty="0" err="1"/>
              <a:t>magistrelt</a:t>
            </a:r>
            <a:r>
              <a:rPr lang="da-DK" dirty="0"/>
              <a:t> fremstillet </a:t>
            </a:r>
            <a:r>
              <a:rPr lang="da-DK" dirty="0" err="1"/>
              <a:t>liothyronin</a:t>
            </a:r>
            <a:r>
              <a:rPr lang="da-DK" dirty="0"/>
              <a:t> (L-T3), og 189 personer fik udleveret </a:t>
            </a:r>
            <a:r>
              <a:rPr lang="da-DK" dirty="0" err="1"/>
              <a:t>magistrelt</a:t>
            </a:r>
            <a:r>
              <a:rPr lang="da-DK" dirty="0"/>
              <a:t> fremstillet udtræk fra svineskjoldbruskkirtler</a:t>
            </a:r>
            <a:r>
              <a:rPr lang="da-DK" b="0" i="0" dirty="0">
                <a:solidFill>
                  <a:srgbClr val="54595F"/>
                </a:solidFill>
                <a:effectLst/>
                <a:latin typeface="Montserrat" panose="00000500000000000000" pitchFamily="2" charset="0"/>
              </a:rPr>
              <a:t> (</a:t>
            </a:r>
            <a:r>
              <a:rPr lang="da-DK" dirty="0"/>
              <a:t>Nygaard B, Sundhedsstyrelsen. Behandling af </a:t>
            </a:r>
            <a:r>
              <a:rPr lang="da-DK" dirty="0" err="1"/>
              <a:t>hypotyreose</a:t>
            </a:r>
            <a:r>
              <a:rPr lang="da-DK" dirty="0"/>
              <a:t>. Rationel </a:t>
            </a:r>
            <a:r>
              <a:rPr lang="da-DK" dirty="0" err="1"/>
              <a:t>Farmakoterapi</a:t>
            </a:r>
            <a:r>
              <a:rPr lang="da-DK" dirty="0"/>
              <a:t> 10 2018)</a:t>
            </a:r>
          </a:p>
        </p:txBody>
      </p:sp>
    </p:spTree>
    <p:extLst>
      <p:ext uri="{BB962C8B-B14F-4D97-AF65-F5344CB8AC3E}">
        <p14:creationId xmlns:p14="http://schemas.microsoft.com/office/powerpoint/2010/main" val="3626049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Sanne </a:t>
            </a:r>
          </a:p>
          <a:p>
            <a:r>
              <a:rPr lang="da-DK" dirty="0"/>
              <a:t>TSH er termostaten. Behandling sigter mod TSH i normalområdet. Behandling med L-T4 er standardbehandling </a:t>
            </a:r>
          </a:p>
          <a:p>
            <a:r>
              <a:rPr lang="da-DK" dirty="0"/>
              <a:t>Hvad er normal TSH værdi for den enkelte? I teorien ved vi det ikke. Det er de færreste der ved hvor deres TSH ligger inden de får lavt stofskifte.</a:t>
            </a:r>
          </a:p>
          <a:p>
            <a:endParaRPr lang="da-DK" dirty="0"/>
          </a:p>
          <a:p>
            <a:r>
              <a:rPr lang="da-DK" dirty="0"/>
              <a:t>Der er forskel på hvilke styrker der findes i de forskellige præparater. </a:t>
            </a:r>
          </a:p>
          <a:p>
            <a:r>
              <a:rPr lang="da-DK" dirty="0" err="1"/>
              <a:t>Eltroxin</a:t>
            </a:r>
            <a:r>
              <a:rPr lang="da-DK" dirty="0"/>
              <a:t> findes f.eks. I 50+100 µg. </a:t>
            </a:r>
          </a:p>
          <a:p>
            <a:r>
              <a:rPr lang="da-DK" dirty="0" err="1"/>
              <a:t>Euthyrox</a:t>
            </a:r>
            <a:r>
              <a:rPr lang="da-DK" dirty="0"/>
              <a:t> findes i 25+50+100.</a:t>
            </a:r>
          </a:p>
          <a:p>
            <a:r>
              <a:rPr lang="da-DK" dirty="0" err="1"/>
              <a:t>Medithyrox</a:t>
            </a:r>
            <a:r>
              <a:rPr lang="da-DK" dirty="0"/>
              <a:t> findes i 13 + 25 + 50 + 75 + 100 µg</a:t>
            </a:r>
          </a:p>
          <a:p>
            <a:r>
              <a:rPr lang="da-DK" dirty="0" err="1"/>
              <a:t>Tirosint</a:t>
            </a:r>
            <a:r>
              <a:rPr lang="da-DK" dirty="0"/>
              <a:t>: 13+25+50+75+88+100+112+125 </a:t>
            </a:r>
            <a:r>
              <a:rPr lang="da-DK" dirty="0" err="1"/>
              <a:t>osv</a:t>
            </a:r>
            <a:r>
              <a:rPr lang="da-DK" dirty="0"/>
              <a:t> µg</a:t>
            </a:r>
          </a:p>
          <a:p>
            <a:endParaRPr lang="da-DK" dirty="0"/>
          </a:p>
          <a:p>
            <a:r>
              <a:rPr lang="da-DK" b="0" i="0" dirty="0">
                <a:solidFill>
                  <a:srgbClr val="54595F"/>
                </a:solidFill>
                <a:effectLst/>
                <a:latin typeface="Montserrat" panose="00000500000000000000" pitchFamily="2" charset="0"/>
              </a:rPr>
              <a:t>Supplerende behandling med L-T3 er ikke rutinebehandling, men kan overvejes hvis anden årsag til den manglende trivsel/nedsatte livskvalitet kan udelukkes. Kombinationsbehandling bør først overvejes efter at TSH har ligget i normalområdet i minimum 6 måneder på L-T4-behandling. Behandlingen bør evalueres efter 3-6 måneder, og ophøre ved manglende effekt eller ved forværring af symptomer (dansk </a:t>
            </a:r>
            <a:r>
              <a:rPr lang="da-DK" b="0" i="0" dirty="0" err="1">
                <a:solidFill>
                  <a:srgbClr val="54595F"/>
                </a:solidFill>
                <a:effectLst/>
                <a:latin typeface="Montserrat" panose="00000500000000000000" pitchFamily="2" charset="0"/>
              </a:rPr>
              <a:t>endokrinologisk</a:t>
            </a:r>
            <a:r>
              <a:rPr lang="da-DK" b="0" i="0" dirty="0">
                <a:solidFill>
                  <a:srgbClr val="54595F"/>
                </a:solidFill>
                <a:effectLst/>
                <a:latin typeface="Montserrat" panose="00000500000000000000" pitchFamily="2" charset="0"/>
              </a:rPr>
              <a:t> selskab behandlingsvejledning)</a:t>
            </a:r>
          </a:p>
          <a:p>
            <a:endParaRPr lang="da-DK" b="0" i="0" dirty="0">
              <a:solidFill>
                <a:srgbClr val="54595F"/>
              </a:solidFill>
              <a:effectLst/>
              <a:latin typeface="Montserrat" panose="00000500000000000000" pitchFamily="2" charset="0"/>
            </a:endParaRPr>
          </a:p>
          <a:p>
            <a:r>
              <a:rPr lang="da-DK" b="0" i="0" dirty="0">
                <a:solidFill>
                  <a:srgbClr val="54595F"/>
                </a:solidFill>
                <a:effectLst/>
                <a:latin typeface="Montserrat" panose="00000500000000000000" pitchFamily="2" charset="0"/>
              </a:rPr>
              <a:t>Tålmodighed: Det kan tage måneder fra stofskiftetallene er normaliseret til symptomerne forsvinder.</a:t>
            </a:r>
          </a:p>
          <a:p>
            <a:endParaRPr lang="da-DK" b="0" i="0" dirty="0">
              <a:solidFill>
                <a:srgbClr val="54595F"/>
              </a:solidFill>
              <a:effectLst/>
              <a:latin typeface="Montserrat" panose="00000500000000000000" pitchFamily="2" charset="0"/>
            </a:endParaRPr>
          </a:p>
          <a:p>
            <a:r>
              <a:rPr lang="da-DK" b="0" i="0" dirty="0">
                <a:solidFill>
                  <a:srgbClr val="54595F"/>
                </a:solidFill>
                <a:effectLst/>
                <a:latin typeface="Montserrat" panose="00000500000000000000" pitchFamily="2" charset="0"/>
              </a:rPr>
              <a:t>Blodprøvetagning: Vær opmærksom på hvilket tidspunkt du får taget blodprøver, og hvornår du har taget din medicin. Det kan påvirke resultatet.</a:t>
            </a:r>
          </a:p>
          <a:p>
            <a:endParaRPr lang="da-DK" b="0" i="0" dirty="0">
              <a:solidFill>
                <a:srgbClr val="54595F"/>
              </a:solidFill>
              <a:effectLst/>
              <a:latin typeface="Montserrat" panose="00000500000000000000" pitchFamily="2" charset="0"/>
            </a:endParaRPr>
          </a:p>
          <a:p>
            <a:r>
              <a:rPr lang="da-DK" dirty="0"/>
              <a:t>1.129 personer fik i perioden fra maj 2017 til juni 2018 udleveret </a:t>
            </a:r>
            <a:r>
              <a:rPr lang="da-DK" dirty="0" err="1"/>
              <a:t>magistrelt</a:t>
            </a:r>
            <a:r>
              <a:rPr lang="da-DK" dirty="0"/>
              <a:t> fremstillet </a:t>
            </a:r>
            <a:r>
              <a:rPr lang="da-DK" dirty="0" err="1"/>
              <a:t>liothyronin</a:t>
            </a:r>
            <a:r>
              <a:rPr lang="da-DK" dirty="0"/>
              <a:t> (L-T3), og 189 personer fik udleveret </a:t>
            </a:r>
            <a:r>
              <a:rPr lang="da-DK" dirty="0" err="1"/>
              <a:t>magistrelt</a:t>
            </a:r>
            <a:r>
              <a:rPr lang="da-DK" dirty="0"/>
              <a:t> fremstillet udtræk fra svineskjoldbruskkirtler</a:t>
            </a:r>
            <a:r>
              <a:rPr lang="da-DK" b="0" i="0" dirty="0">
                <a:solidFill>
                  <a:srgbClr val="54595F"/>
                </a:solidFill>
                <a:effectLst/>
                <a:latin typeface="Montserrat" panose="00000500000000000000" pitchFamily="2" charset="0"/>
              </a:rPr>
              <a:t> (</a:t>
            </a:r>
            <a:r>
              <a:rPr lang="da-DK" dirty="0"/>
              <a:t>Nygaard B, Sundhedsstyrelsen. Behandling af </a:t>
            </a:r>
            <a:r>
              <a:rPr lang="da-DK" dirty="0" err="1"/>
              <a:t>hypotyreose</a:t>
            </a:r>
            <a:r>
              <a:rPr lang="da-DK" dirty="0"/>
              <a:t>. Rationel </a:t>
            </a:r>
            <a:r>
              <a:rPr lang="da-DK" dirty="0" err="1"/>
              <a:t>Farmakoterapi</a:t>
            </a:r>
            <a:r>
              <a:rPr lang="da-DK" dirty="0"/>
              <a:t> 10 2018)</a:t>
            </a:r>
          </a:p>
        </p:txBody>
      </p:sp>
    </p:spTree>
    <p:extLst>
      <p:ext uri="{BB962C8B-B14F-4D97-AF65-F5344CB8AC3E}">
        <p14:creationId xmlns:p14="http://schemas.microsoft.com/office/powerpoint/2010/main" val="877825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Sanne</a:t>
            </a:r>
          </a:p>
        </p:txBody>
      </p:sp>
    </p:spTree>
    <p:extLst>
      <p:ext uri="{BB962C8B-B14F-4D97-AF65-F5344CB8AC3E}">
        <p14:creationId xmlns:p14="http://schemas.microsoft.com/office/powerpoint/2010/main" val="483688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i="0" dirty="0">
                <a:solidFill>
                  <a:srgbClr val="54595F"/>
                </a:solidFill>
                <a:effectLst/>
                <a:latin typeface="Montserrat" panose="00000500000000000000" pitchFamily="2" charset="0"/>
              </a:rPr>
              <a:t>Sanne</a:t>
            </a:r>
          </a:p>
          <a:p>
            <a:endParaRPr lang="da-DK" b="0" i="0" dirty="0">
              <a:solidFill>
                <a:srgbClr val="54595F"/>
              </a:solidFill>
              <a:effectLst/>
              <a:latin typeface="Montserrat" panose="00000500000000000000" pitchFamily="2" charset="0"/>
            </a:endParaRPr>
          </a:p>
          <a:p>
            <a:r>
              <a:rPr lang="da-DK" b="0" i="0" dirty="0">
                <a:solidFill>
                  <a:srgbClr val="54595F"/>
                </a:solidFill>
                <a:effectLst/>
                <a:latin typeface="Montserrat" panose="00000500000000000000" pitchFamily="2" charset="0"/>
              </a:rPr>
              <a:t>Min.medicin.dk Elise</a:t>
            </a:r>
            <a:endParaRPr lang="da-DK" dirty="0"/>
          </a:p>
        </p:txBody>
      </p:sp>
    </p:spTree>
    <p:extLst>
      <p:ext uri="{BB962C8B-B14F-4D97-AF65-F5344CB8AC3E}">
        <p14:creationId xmlns:p14="http://schemas.microsoft.com/office/powerpoint/2010/main" val="58139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BBAT</a:t>
            </a:r>
          </a:p>
        </p:txBody>
      </p:sp>
    </p:spTree>
    <p:extLst>
      <p:ext uri="{BB962C8B-B14F-4D97-AF65-F5344CB8AC3E}">
        <p14:creationId xmlns:p14="http://schemas.microsoft.com/office/powerpoint/2010/main" val="2632821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i="0" dirty="0">
                <a:solidFill>
                  <a:srgbClr val="54595F"/>
                </a:solidFill>
                <a:effectLst/>
                <a:latin typeface="Montserrat" panose="020B0604020202020204" pitchFamily="2" charset="0"/>
              </a:rPr>
              <a:t>Elise / Sanne</a:t>
            </a:r>
          </a:p>
          <a:p>
            <a:r>
              <a:rPr lang="da-DK" b="0" i="0" dirty="0">
                <a:solidFill>
                  <a:srgbClr val="54595F"/>
                </a:solidFill>
                <a:effectLst/>
                <a:latin typeface="Montserrat" panose="020B0604020202020204" pitchFamily="2" charset="0"/>
              </a:rPr>
              <a:t>Nogle mennesker med lavt stofskifte oplever symptomer trods behandling, hvor TSH ligger i normalområdet</a:t>
            </a:r>
          </a:p>
          <a:p>
            <a:endParaRPr lang="da-DK" b="0" i="0" dirty="0">
              <a:solidFill>
                <a:srgbClr val="54595F"/>
              </a:solidFill>
              <a:effectLst/>
              <a:latin typeface="Montserrat" panose="020B0604020202020204" pitchFamily="2" charset="0"/>
            </a:endParaRPr>
          </a:p>
          <a:p>
            <a:r>
              <a:rPr lang="da-DK" b="0" i="0" dirty="0">
                <a:solidFill>
                  <a:srgbClr val="54595F"/>
                </a:solidFill>
                <a:effectLst/>
                <a:latin typeface="Montserrat" panose="020B0604020202020204" pitchFamily="2" charset="0"/>
              </a:rPr>
              <a:t>Almene symptomer som træthed, fornemmelse af nedsat energi , reduceret kognitiv funktion og muskulære symptomer ses hos 15-20 % af personer uden </a:t>
            </a:r>
            <a:r>
              <a:rPr lang="da-DK" b="0" i="0" dirty="0" err="1">
                <a:solidFill>
                  <a:srgbClr val="54595F"/>
                </a:solidFill>
                <a:effectLst/>
                <a:latin typeface="Montserrat" panose="020B0604020202020204" pitchFamily="2" charset="0"/>
              </a:rPr>
              <a:t>hypothyroidisme</a:t>
            </a:r>
            <a:r>
              <a:rPr lang="da-DK" b="0" i="0" dirty="0">
                <a:solidFill>
                  <a:srgbClr val="54595F"/>
                </a:solidFill>
                <a:effectLst/>
                <a:latin typeface="Montserrat" panose="020B0604020202020204" pitchFamily="2" charset="0"/>
              </a:rPr>
              <a:t> . Tilsvarende gener er beskrevet hos omtrent 25 % af  L-T4 substituerede patienter, trods længere varende ”biokemisk </a:t>
            </a:r>
            <a:r>
              <a:rPr lang="da-DK" b="0" i="0" dirty="0" err="1">
                <a:solidFill>
                  <a:srgbClr val="54595F"/>
                </a:solidFill>
                <a:effectLst/>
                <a:latin typeface="Montserrat" panose="020B0604020202020204" pitchFamily="2" charset="0"/>
              </a:rPr>
              <a:t>euthyroidisme</a:t>
            </a:r>
            <a:r>
              <a:rPr lang="da-DK" b="0" i="0" dirty="0">
                <a:solidFill>
                  <a:srgbClr val="54595F"/>
                </a:solidFill>
                <a:effectLst/>
                <a:latin typeface="Montserrat" panose="020B0604020202020204" pitchFamily="2" charset="0"/>
              </a:rPr>
              <a:t>”  . Det er uvist om disse patienter kan have gavn af supplerende behandling med </a:t>
            </a:r>
            <a:r>
              <a:rPr lang="da-DK" b="0" i="0" dirty="0" err="1">
                <a:solidFill>
                  <a:srgbClr val="54595F"/>
                </a:solidFill>
                <a:effectLst/>
                <a:latin typeface="Montserrat" panose="020B0604020202020204" pitchFamily="2" charset="0"/>
              </a:rPr>
              <a:t>liothyronin</a:t>
            </a:r>
            <a:r>
              <a:rPr lang="da-DK" b="0" i="0" dirty="0">
                <a:solidFill>
                  <a:srgbClr val="54595F"/>
                </a:solidFill>
                <a:effectLst/>
                <a:latin typeface="Montserrat" panose="020B0604020202020204" pitchFamily="2" charset="0"/>
              </a:rPr>
              <a:t> (L-T3). En metaanalyse og systematisk gennemgang af randomiserede kliniske studier af effekten af supplerende L-T3 substitutions-behandling på livskvalitet har ikke kunne påvise en gevinst ved kombinationsbehandling (15), men enkelte randomiserede studier har vist beskeden effekt (7). Der er international enighed at der mangler forskning indenfor dette område (16). (https://endocrinology.dk/nbv/thyroideasygdomme/hypothyroidisme/) </a:t>
            </a:r>
          </a:p>
          <a:p>
            <a:endParaRPr lang="da-DK" b="0" i="0" dirty="0">
              <a:solidFill>
                <a:srgbClr val="54595F"/>
              </a:solidFill>
              <a:effectLst/>
              <a:latin typeface="Montserrat" panose="020B0604020202020204" pitchFamily="2" charset="0"/>
            </a:endParaRPr>
          </a:p>
          <a:p>
            <a:pPr algn="l"/>
            <a:r>
              <a:rPr lang="da-DK" b="0" i="0" dirty="0">
                <a:solidFill>
                  <a:srgbClr val="0B2432"/>
                </a:solidFill>
                <a:effectLst/>
                <a:latin typeface="Open Sans" panose="020B0606030504020204" pitchFamily="34" charset="0"/>
              </a:rPr>
              <a:t>Det er gratis at skifte læge, hvis:</a:t>
            </a:r>
          </a:p>
          <a:p>
            <a:pPr algn="l">
              <a:buFont typeface="Arial" panose="020B0604020202020204" pitchFamily="34" charset="0"/>
              <a:buChar char="•"/>
            </a:pPr>
            <a:r>
              <a:rPr lang="da-DK" b="0" i="0" dirty="0">
                <a:solidFill>
                  <a:srgbClr val="0B2432"/>
                </a:solidFill>
                <a:effectLst/>
                <a:latin typeface="Open Sans" panose="020B0606030504020204" pitchFamily="34" charset="0"/>
              </a:rPr>
              <a:t> din nuværende læge lukker sin praksis</a:t>
            </a:r>
          </a:p>
          <a:p>
            <a:pPr algn="l">
              <a:buFont typeface="Arial" panose="020B0604020202020204" pitchFamily="34" charset="0"/>
              <a:buChar char="•"/>
            </a:pPr>
            <a:r>
              <a:rPr lang="da-DK" b="0" i="0" dirty="0">
                <a:solidFill>
                  <a:srgbClr val="0B2432"/>
                </a:solidFill>
                <a:effectLst/>
                <a:latin typeface="Open Sans" panose="020B0606030504020204" pitchFamily="34" charset="0"/>
              </a:rPr>
              <a:t> din nuværende læges praksis deles i flere</a:t>
            </a:r>
          </a:p>
          <a:p>
            <a:pPr algn="l">
              <a:buFont typeface="Arial" panose="020B0604020202020204" pitchFamily="34" charset="0"/>
              <a:buChar char="•"/>
            </a:pPr>
            <a:r>
              <a:rPr lang="da-DK" b="0" i="0" dirty="0">
                <a:solidFill>
                  <a:srgbClr val="0B2432"/>
                </a:solidFill>
                <a:effectLst/>
                <a:latin typeface="Open Sans" panose="020B0606030504020204" pitchFamily="34" charset="0"/>
              </a:rPr>
              <a:t> du skifter læge i forbindelse med en flytning</a:t>
            </a:r>
          </a:p>
          <a:p>
            <a:pPr algn="l">
              <a:buFont typeface="Arial" panose="020B0604020202020204" pitchFamily="34" charset="0"/>
              <a:buChar char="•"/>
            </a:pPr>
            <a:r>
              <a:rPr lang="da-DK" b="0" i="0" dirty="0">
                <a:solidFill>
                  <a:srgbClr val="0B2432"/>
                </a:solidFill>
                <a:effectLst/>
                <a:latin typeface="Open Sans" panose="020B0606030504020204" pitchFamily="34" charset="0"/>
              </a:rPr>
              <a:t> du bliver 15 år og ønsker at skifte læge</a:t>
            </a:r>
          </a:p>
          <a:p>
            <a:pPr algn="l"/>
            <a:endParaRPr lang="da-DK" b="0" i="0" dirty="0">
              <a:solidFill>
                <a:srgbClr val="0B2432"/>
              </a:solidFill>
              <a:effectLst/>
              <a:latin typeface="Open Sans" panose="020B0606030504020204" pitchFamily="34" charset="0"/>
            </a:endParaRPr>
          </a:p>
          <a:p>
            <a:pPr algn="l"/>
            <a:r>
              <a:rPr lang="da-DK" b="0" i="0" dirty="0">
                <a:solidFill>
                  <a:srgbClr val="0B2432"/>
                </a:solidFill>
                <a:effectLst/>
                <a:latin typeface="Open Sans" panose="020B0606030504020204" pitchFamily="34" charset="0"/>
              </a:rPr>
              <a:t>Ellers koster det 215 kr. (2022), at skifte læge</a:t>
            </a:r>
          </a:p>
          <a:p>
            <a:endParaRPr lang="da-DK" dirty="0"/>
          </a:p>
        </p:txBody>
      </p:sp>
    </p:spTree>
    <p:extLst>
      <p:ext uri="{BB962C8B-B14F-4D97-AF65-F5344CB8AC3E}">
        <p14:creationId xmlns:p14="http://schemas.microsoft.com/office/powerpoint/2010/main" val="3683906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Se evt. film fra </a:t>
            </a:r>
            <a:r>
              <a:rPr lang="da-DK" dirty="0" err="1"/>
              <a:t>regionh</a:t>
            </a:r>
            <a:r>
              <a:rPr lang="da-DK" dirty="0"/>
              <a:t>:</a:t>
            </a:r>
          </a:p>
          <a:p>
            <a:r>
              <a:rPr lang="da-DK"/>
              <a:t>https://www.regionh.dk/Sundhed/Patientguiden/i-behandling-paa-hospital/Indflydelse-muligheder-i-dit-behandlingsforloeb/Sider/Samtaler-med-laegen-og-andre-behandlere-otte-gode-raad.aspx</a:t>
            </a:r>
            <a:r>
              <a:rPr lang="da-DK" dirty="0"/>
              <a:t> </a:t>
            </a:r>
            <a:endParaRPr lang="da-DK"/>
          </a:p>
        </p:txBody>
      </p:sp>
    </p:spTree>
    <p:extLst>
      <p:ext uri="{BB962C8B-B14F-4D97-AF65-F5344CB8AC3E}">
        <p14:creationId xmlns:p14="http://schemas.microsoft.com/office/powerpoint/2010/main" val="2200971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Elise</a:t>
            </a:r>
          </a:p>
          <a:p>
            <a:r>
              <a:rPr lang="da-DK" dirty="0"/>
              <a:t>Randomiseret crossover studie</a:t>
            </a:r>
          </a:p>
          <a:p>
            <a:r>
              <a:rPr lang="da-DK" dirty="0"/>
              <a:t>75 patienter med lavt stofskifte </a:t>
            </a:r>
            <a:r>
              <a:rPr lang="da-DK" dirty="0" err="1"/>
              <a:t>randomiseres</a:t>
            </a:r>
            <a:r>
              <a:rPr lang="da-DK" dirty="0"/>
              <a:t> til 3 forskellige behandlingstilbud: T4, T4+T3 eller </a:t>
            </a:r>
            <a:r>
              <a:rPr lang="da-DK" dirty="0" err="1"/>
              <a:t>Thyroid</a:t>
            </a:r>
            <a:r>
              <a:rPr lang="da-DK" dirty="0"/>
              <a:t>.</a:t>
            </a:r>
          </a:p>
          <a:p>
            <a:r>
              <a:rPr lang="da-DK" dirty="0"/>
              <a:t>Alle patienter gennemgår alle behandlingsmuligheder i 22 uger. Efter 6 uger på et præparat blev TSH målt og medicinen justeret.  </a:t>
            </a:r>
          </a:p>
          <a:p>
            <a:endParaRPr lang="da-DK" dirty="0"/>
          </a:p>
          <a:p>
            <a:r>
              <a:rPr lang="da-DK" dirty="0"/>
              <a:t>Som gruppe var der ikke en bestemt behandling der blev foretrukket. Dog så man en tendens til at de patienter med flest symptomer foretrak behandling hvori der indgik T3. </a:t>
            </a:r>
          </a:p>
        </p:txBody>
      </p:sp>
    </p:spTree>
    <p:extLst>
      <p:ext uri="{BB962C8B-B14F-4D97-AF65-F5344CB8AC3E}">
        <p14:creationId xmlns:p14="http://schemas.microsoft.com/office/powerpoint/2010/main" val="4193980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Elise</a:t>
            </a:r>
          </a:p>
          <a:p>
            <a:r>
              <a:rPr lang="da-DK" dirty="0"/>
              <a:t>Data fra to danske universitetshospitaler</a:t>
            </a:r>
          </a:p>
          <a:p>
            <a:r>
              <a:rPr lang="da-DK" dirty="0"/>
              <a:t>78 patienter, 739 normative (Besvarelser for </a:t>
            </a:r>
            <a:r>
              <a:rPr lang="da-DK" dirty="0" err="1"/>
              <a:t>ThyPRO</a:t>
            </a:r>
            <a:r>
              <a:rPr lang="da-DK" dirty="0"/>
              <a:t>)</a:t>
            </a:r>
          </a:p>
          <a:p>
            <a:endParaRPr lang="da-DK" dirty="0"/>
          </a:p>
          <a:p>
            <a:r>
              <a:rPr lang="da-DK" dirty="0"/>
              <a:t>Næste gang arbejder vi med strategier til mestring og livskvalitet </a:t>
            </a:r>
          </a:p>
        </p:txBody>
      </p:sp>
    </p:spTree>
    <p:extLst>
      <p:ext uri="{BB962C8B-B14F-4D97-AF65-F5344CB8AC3E}">
        <p14:creationId xmlns:p14="http://schemas.microsoft.com/office/powerpoint/2010/main" val="1100729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699834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Sanne</a:t>
            </a:r>
          </a:p>
          <a:p>
            <a:endParaRPr lang="da-DK" dirty="0"/>
          </a:p>
        </p:txBody>
      </p:sp>
    </p:spTree>
    <p:extLst>
      <p:ext uri="{BB962C8B-B14F-4D97-AF65-F5344CB8AC3E}">
        <p14:creationId xmlns:p14="http://schemas.microsoft.com/office/powerpoint/2010/main" val="3104015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Elise</a:t>
            </a:r>
          </a:p>
        </p:txBody>
      </p:sp>
    </p:spTree>
    <p:extLst>
      <p:ext uri="{BB962C8B-B14F-4D97-AF65-F5344CB8AC3E}">
        <p14:creationId xmlns:p14="http://schemas.microsoft.com/office/powerpoint/2010/main" val="2919529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Elise</a:t>
            </a:r>
          </a:p>
          <a:p>
            <a:r>
              <a:rPr lang="da-DK" dirty="0"/>
              <a:t>T3 og T4 dannes i skjoldbruskkirtlen og påvirker alle kroppens celler. </a:t>
            </a:r>
          </a:p>
          <a:p>
            <a:r>
              <a:rPr lang="da-DK" dirty="0"/>
              <a:t>TSH: termostat</a:t>
            </a:r>
          </a:p>
          <a:p>
            <a:r>
              <a:rPr lang="da-DK" dirty="0"/>
              <a:t>T4 omdannes til T3 i kroppens celler vha. enzymer kaldes </a:t>
            </a:r>
            <a:r>
              <a:rPr lang="da-DK" dirty="0" err="1"/>
              <a:t>dejodinaser</a:t>
            </a:r>
            <a:r>
              <a:rPr lang="da-DK" dirty="0"/>
              <a:t>.</a:t>
            </a:r>
          </a:p>
          <a:p>
            <a:r>
              <a:rPr lang="da-DK" dirty="0"/>
              <a:t>T3 er det mest aktive hormon i kroppens celler </a:t>
            </a:r>
          </a:p>
          <a:p>
            <a:r>
              <a:rPr lang="da-DK" dirty="0"/>
              <a:t>T3 og T4 virker på hypofysen og styrer dannelsen af TSH</a:t>
            </a:r>
          </a:p>
        </p:txBody>
      </p:sp>
    </p:spTree>
    <p:extLst>
      <p:ext uri="{BB962C8B-B14F-4D97-AF65-F5344CB8AC3E}">
        <p14:creationId xmlns:p14="http://schemas.microsoft.com/office/powerpoint/2010/main" val="800598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Sanne</a:t>
            </a:r>
          </a:p>
          <a:p>
            <a:r>
              <a:rPr lang="da-DK" dirty="0"/>
              <a:t>Lavt stofskifte er ikke en livsstilssygdom – og man kan derfor ikke selv gøre noget for at undgå at få sygdommen.</a:t>
            </a:r>
          </a:p>
          <a:p>
            <a:endParaRPr lang="da-DK" dirty="0"/>
          </a:p>
          <a:p>
            <a:r>
              <a:rPr lang="da-DK" dirty="0"/>
              <a:t>Farmakologisk: </a:t>
            </a:r>
            <a:r>
              <a:rPr lang="da-DK" sz="1800" dirty="0" err="1">
                <a:latin typeface="Calibri" panose="020F0502020204030204" pitchFamily="34" charset="0"/>
              </a:rPr>
              <a:t>Lithium</a:t>
            </a:r>
            <a:r>
              <a:rPr lang="da-DK" sz="1800" dirty="0">
                <a:latin typeface="Calibri" panose="020F0502020204030204" pitchFamily="34" charset="0"/>
              </a:rPr>
              <a:t> /</a:t>
            </a:r>
            <a:r>
              <a:rPr lang="da-DK" sz="1800" dirty="0" err="1">
                <a:latin typeface="Calibri" panose="020F0502020204030204" pitchFamily="34" charset="0"/>
              </a:rPr>
              <a:t>Amiodaron</a:t>
            </a:r>
            <a:r>
              <a:rPr lang="da-DK" sz="1800" dirty="0">
                <a:latin typeface="Calibri" panose="020F0502020204030204" pitchFamily="34" charset="0"/>
              </a:rPr>
              <a:t> / Jodtilskud</a:t>
            </a:r>
            <a:endParaRPr lang="da-DK" dirty="0"/>
          </a:p>
        </p:txBody>
      </p:sp>
    </p:spTree>
    <p:extLst>
      <p:ext uri="{BB962C8B-B14F-4D97-AF65-F5344CB8AC3E}">
        <p14:creationId xmlns:p14="http://schemas.microsoft.com/office/powerpoint/2010/main" val="4177995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dirty="0">
                <a:solidFill>
                  <a:srgbClr val="000000"/>
                </a:solidFill>
                <a:latin typeface="Arial" panose="020B0604020202020204" pitchFamily="34" charset="0"/>
              </a:rPr>
              <a:t>Elise</a:t>
            </a:r>
          </a:p>
          <a:p>
            <a:r>
              <a:rPr lang="da-DK" sz="1800" dirty="0">
                <a:solidFill>
                  <a:srgbClr val="000000"/>
                </a:solidFill>
                <a:latin typeface="Arial" panose="020B0604020202020204" pitchFamily="34" charset="0"/>
              </a:rPr>
              <a:t>I Danmark forekommer ca. 48 nye tilfælde af lavt stofskifte pr. 100.000 kvinder om året og ca. 17 nye tilfælde pr. 100.000 mænd. I 2017 var 152.350 personer i Danmark i </a:t>
            </a:r>
            <a:r>
              <a:rPr lang="da-DK" sz="1800" dirty="0" err="1">
                <a:solidFill>
                  <a:srgbClr val="000000"/>
                </a:solidFill>
                <a:latin typeface="Arial" panose="020B0604020202020204" pitchFamily="34" charset="0"/>
              </a:rPr>
              <a:t>be-handling</a:t>
            </a:r>
            <a:r>
              <a:rPr lang="da-DK" sz="1800" dirty="0">
                <a:solidFill>
                  <a:srgbClr val="000000"/>
                </a:solidFill>
                <a:latin typeface="Arial" panose="020B0604020202020204" pitchFamily="34" charset="0"/>
              </a:rPr>
              <a:t> med standardbehandlingen for sygdommen. Dertil kommer et mindre antal i </a:t>
            </a:r>
            <a:r>
              <a:rPr lang="da-DK" sz="1800" dirty="0" err="1">
                <a:solidFill>
                  <a:srgbClr val="000000"/>
                </a:solidFill>
                <a:latin typeface="Arial" panose="020B0604020202020204" pitchFamily="34" charset="0"/>
              </a:rPr>
              <a:t>be-handling</a:t>
            </a:r>
            <a:r>
              <a:rPr lang="da-DK" sz="1800" dirty="0">
                <a:solidFill>
                  <a:srgbClr val="000000"/>
                </a:solidFill>
                <a:latin typeface="Arial" panose="020B0604020202020204" pitchFamily="34" charset="0"/>
              </a:rPr>
              <a:t> med andre lægemidler (1). Ca. 10% af alle danske kvinder oplever på et </a:t>
            </a:r>
            <a:r>
              <a:rPr lang="da-DK" sz="1800" dirty="0" err="1">
                <a:solidFill>
                  <a:srgbClr val="000000"/>
                </a:solidFill>
                <a:latin typeface="Arial" panose="020B0604020202020204" pitchFamily="34" charset="0"/>
              </a:rPr>
              <a:t>tids-punkt</a:t>
            </a:r>
            <a:r>
              <a:rPr lang="da-DK" sz="1800" dirty="0">
                <a:solidFill>
                  <a:srgbClr val="000000"/>
                </a:solidFill>
                <a:latin typeface="Arial" panose="020B0604020202020204" pitchFamily="34" charset="0"/>
              </a:rPr>
              <a:t> i deres liv at have lavt stofskifte. Lavt stofskifte er således en relativt udbredt </a:t>
            </a:r>
            <a:r>
              <a:rPr lang="da-DK" sz="1800" dirty="0" err="1">
                <a:solidFill>
                  <a:srgbClr val="000000"/>
                </a:solidFill>
                <a:latin typeface="Arial" panose="020B0604020202020204" pitchFamily="34" charset="0"/>
              </a:rPr>
              <a:t>kro-nisk</a:t>
            </a:r>
            <a:r>
              <a:rPr lang="da-DK" sz="1800" dirty="0">
                <a:solidFill>
                  <a:srgbClr val="000000"/>
                </a:solidFill>
                <a:latin typeface="Arial" panose="020B0604020202020204" pitchFamily="34" charset="0"/>
              </a:rPr>
              <a:t> sygdom (SST – sygdomsmestring)</a:t>
            </a:r>
          </a:p>
          <a:p>
            <a:r>
              <a:rPr lang="da-DK" sz="1800" dirty="0">
                <a:solidFill>
                  <a:srgbClr val="000000"/>
                </a:solidFill>
                <a:latin typeface="Arial" panose="020B0604020202020204" pitchFamily="34" charset="0"/>
              </a:rPr>
              <a:t>Til sammenligning med andre kroniske sygdomme i Danmark var der ifølge Register for udvalgte kroniske sygdomme og svære psykiske lidelser (RUKS) i 2017 ca. 235.000 voksne med type 2-diabetes, ca. 187.000 med KOL, og ca. 171.000 mennesker med osteoporose (2). </a:t>
            </a:r>
          </a:p>
          <a:p>
            <a:r>
              <a:rPr lang="da-DK" b="0" i="0" dirty="0">
                <a:solidFill>
                  <a:srgbClr val="575756"/>
                </a:solidFill>
                <a:effectLst/>
                <a:latin typeface="Arial" panose="020B0604020202020204" pitchFamily="34" charset="0"/>
              </a:rPr>
              <a:t>For lavt stofskifte opstår hyppigst hos ældre, og det rammer oftest kvinder. For hver mand, der får stofskiftesygdomme, får fem kvinder det.</a:t>
            </a:r>
            <a:r>
              <a:rPr lang="da-DK" sz="1800" dirty="0">
                <a:solidFill>
                  <a:srgbClr val="000000"/>
                </a:solidFill>
                <a:latin typeface="Arial" panose="020B0604020202020204" pitchFamily="34" charset="0"/>
              </a:rPr>
              <a:t> Stofskifteforeningen</a:t>
            </a:r>
          </a:p>
          <a:p>
            <a:r>
              <a:rPr lang="da-DK" dirty="0"/>
              <a:t>Prævalensen af klinisk </a:t>
            </a:r>
            <a:r>
              <a:rPr lang="da-DK" dirty="0" err="1"/>
              <a:t>hypotyreose</a:t>
            </a:r>
            <a:r>
              <a:rPr lang="da-DK" dirty="0"/>
              <a:t> er i Danmark 2,7% (4,1% hos kvinder versus 1,3% hos mænd)</a:t>
            </a:r>
            <a:r>
              <a:rPr lang="da-DK" sz="1800" dirty="0">
                <a:solidFill>
                  <a:srgbClr val="000000"/>
                </a:solidFill>
                <a:latin typeface="Arial" panose="020B0604020202020204" pitchFamily="34" charset="0"/>
              </a:rPr>
              <a:t> Kilde:</a:t>
            </a:r>
            <a:r>
              <a:rPr lang="da-DK" dirty="0"/>
              <a:t> Nygaard B, Sundhedsstyrelsen. Behandling af </a:t>
            </a:r>
            <a:r>
              <a:rPr lang="da-DK" dirty="0" err="1"/>
              <a:t>hypotyreose</a:t>
            </a:r>
            <a:r>
              <a:rPr lang="da-DK" dirty="0"/>
              <a:t>. Rationel </a:t>
            </a:r>
            <a:r>
              <a:rPr lang="da-DK" dirty="0" err="1"/>
              <a:t>Farmakoterapi</a:t>
            </a:r>
            <a:r>
              <a:rPr lang="da-DK" dirty="0"/>
              <a:t> 10 2018</a:t>
            </a:r>
            <a:r>
              <a:rPr lang="da-DK" sz="1800" dirty="0">
                <a:solidFill>
                  <a:srgbClr val="000000"/>
                </a:solidFill>
                <a:latin typeface="Arial" panose="020B0604020202020204" pitchFamily="34" charset="0"/>
              </a:rPr>
              <a:t>.</a:t>
            </a:r>
            <a:endParaRPr lang="da-DK" dirty="0"/>
          </a:p>
        </p:txBody>
      </p:sp>
    </p:spTree>
    <p:extLst>
      <p:ext uri="{BB962C8B-B14F-4D97-AF65-F5344CB8AC3E}">
        <p14:creationId xmlns:p14="http://schemas.microsoft.com/office/powerpoint/2010/main" val="1239173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Sanne</a:t>
            </a:r>
          </a:p>
          <a:p>
            <a:r>
              <a:rPr lang="da-DK" dirty="0"/>
              <a:t>Apatisk: </a:t>
            </a:r>
            <a:r>
              <a:rPr lang="da-DK" b="0" i="0" dirty="0">
                <a:solidFill>
                  <a:srgbClr val="333333"/>
                </a:solidFill>
                <a:effectLst/>
                <a:latin typeface="Verdana" panose="020B0604030504040204" pitchFamily="34" charset="0"/>
              </a:rPr>
              <a:t>Uden handlekraft; præget af manglende energi og initiativ, meget sløv</a:t>
            </a:r>
            <a:endParaRPr lang="da-DK" dirty="0"/>
          </a:p>
          <a:p>
            <a:r>
              <a:rPr lang="da-DK" dirty="0"/>
              <a:t>Både fysiske og psykiske symptomer</a:t>
            </a:r>
          </a:p>
          <a:p>
            <a:r>
              <a:rPr lang="da-DK" sz="1800" i="1" dirty="0">
                <a:solidFill>
                  <a:srgbClr val="000000"/>
                </a:solidFill>
                <a:latin typeface="Arial" panose="020B0604020202020204" pitchFamily="34" charset="0"/>
              </a:rPr>
              <a:t>Mange af de symptomer, der forekommer ved lavt stofskifte, er symptomer, der også kan ses ved mange andre sygdomme og tilstande, og der er således ikke sygdomsspecifikke symptomer, der entydigt kan sige noget om tilstedeværelsen af lavt stofskifte. </a:t>
            </a:r>
          </a:p>
          <a:p>
            <a:r>
              <a:rPr lang="da-DK" sz="1800" i="1" dirty="0">
                <a:solidFill>
                  <a:srgbClr val="000000"/>
                </a:solidFill>
                <a:latin typeface="Arial" panose="020B0604020202020204" pitchFamily="34" charset="0"/>
              </a:rPr>
              <a:t>De mest almindelige symptomer på lavt stofskifte er træthed, øget søvnbehov, initiativ-løshed, svigtende opmærksomhed og koncentration samt hukommelsesbesvær. </a:t>
            </a:r>
            <a:r>
              <a:rPr lang="da-DK" sz="1800" i="1" dirty="0" err="1">
                <a:solidFill>
                  <a:srgbClr val="000000"/>
                </a:solidFill>
                <a:latin typeface="Arial" panose="020B0604020202020204" pitchFamily="34" charset="0"/>
              </a:rPr>
              <a:t>Endvi-dere</a:t>
            </a:r>
            <a:r>
              <a:rPr lang="da-DK" sz="1800" i="1" dirty="0">
                <a:solidFill>
                  <a:srgbClr val="000000"/>
                </a:solidFill>
                <a:latin typeface="Arial" panose="020B0604020202020204" pitchFamily="34" charset="0"/>
              </a:rPr>
              <a:t> muskel- eller ledsmerter og eventuelt hævede led, følelse af at være ”tung i </a:t>
            </a:r>
            <a:r>
              <a:rPr lang="da-DK" sz="1800" i="1" dirty="0" err="1">
                <a:solidFill>
                  <a:srgbClr val="000000"/>
                </a:solidFill>
                <a:latin typeface="Arial" panose="020B0604020202020204" pitchFamily="34" charset="0"/>
              </a:rPr>
              <a:t>krop-pen</a:t>
            </a:r>
            <a:r>
              <a:rPr lang="da-DK" sz="1800" i="1" dirty="0">
                <a:solidFill>
                  <a:srgbClr val="000000"/>
                </a:solidFill>
                <a:latin typeface="Arial" panose="020B0604020202020204" pitchFamily="34" charset="0"/>
              </a:rPr>
              <a:t>” og at være kuldskær. Derudover kan nogle opleve tør og kølig hud, samt at neglene kan blive skrøbelige og tynde, og der kan opstå pletvis pigmenttab i huden. Ved lavt </a:t>
            </a:r>
            <a:r>
              <a:rPr lang="da-DK" sz="1800" i="1" dirty="0" err="1">
                <a:solidFill>
                  <a:srgbClr val="000000"/>
                </a:solidFill>
                <a:latin typeface="Arial" panose="020B0604020202020204" pitchFamily="34" charset="0"/>
              </a:rPr>
              <a:t>stof-skifte</a:t>
            </a:r>
            <a:r>
              <a:rPr lang="da-DK" sz="1800" i="1" dirty="0">
                <a:solidFill>
                  <a:srgbClr val="000000"/>
                </a:solidFill>
                <a:latin typeface="Arial" panose="020B0604020202020204" pitchFamily="34" charset="0"/>
              </a:rPr>
              <a:t> kan der også opstå stemmeforandringer, hæshed samt svimmelhed og øresusen. Endvidere oplever nogle appetitløshed og forstoppelse, vægtstigning eller manglende vægttab ved en normalt vægtreducerende indsats (10). Hos kvinder tillige </a:t>
            </a:r>
            <a:r>
              <a:rPr lang="da-DK" sz="1800" i="1" dirty="0" err="1">
                <a:solidFill>
                  <a:srgbClr val="000000"/>
                </a:solidFill>
                <a:latin typeface="Arial" panose="020B0604020202020204" pitchFamily="34" charset="0"/>
              </a:rPr>
              <a:t>uregelmæs-sige</a:t>
            </a:r>
            <a:r>
              <a:rPr lang="da-DK" sz="1800" i="1" dirty="0">
                <a:solidFill>
                  <a:srgbClr val="000000"/>
                </a:solidFill>
                <a:latin typeface="Arial" panose="020B0604020202020204" pitchFamily="34" charset="0"/>
              </a:rPr>
              <a:t> menstruationer og kraftige menstruationer, sjældnere sparsom blødning samt </a:t>
            </a:r>
            <a:r>
              <a:rPr lang="da-DK" sz="1800" i="1" dirty="0" err="1">
                <a:solidFill>
                  <a:srgbClr val="000000"/>
                </a:solidFill>
                <a:latin typeface="Arial" panose="020B0604020202020204" pitchFamily="34" charset="0"/>
              </a:rPr>
              <a:t>ufrivil-lig</a:t>
            </a:r>
            <a:r>
              <a:rPr lang="da-DK" sz="1800" i="1" dirty="0">
                <a:solidFill>
                  <a:srgbClr val="000000"/>
                </a:solidFill>
                <a:latin typeface="Arial" panose="020B0604020202020204" pitchFamily="34" charset="0"/>
              </a:rPr>
              <a:t> barnløshed  (SST – sygdomsmestring ved lavt </a:t>
            </a:r>
            <a:r>
              <a:rPr lang="da-DK" sz="1800" i="1" dirty="0" err="1">
                <a:solidFill>
                  <a:srgbClr val="000000"/>
                </a:solidFill>
                <a:latin typeface="Arial" panose="020B0604020202020204" pitchFamily="34" charset="0"/>
              </a:rPr>
              <a:t>stofskifet</a:t>
            </a:r>
            <a:r>
              <a:rPr lang="da-DK" sz="1800" i="1" dirty="0">
                <a:solidFill>
                  <a:srgbClr val="000000"/>
                </a:solidFill>
                <a:latin typeface="Arial" panose="020B0604020202020204" pitchFamily="34" charset="0"/>
              </a:rPr>
              <a:t>)</a:t>
            </a:r>
            <a:endParaRPr lang="da-DK" i="1" dirty="0"/>
          </a:p>
        </p:txBody>
      </p:sp>
    </p:spTree>
    <p:extLst>
      <p:ext uri="{BB962C8B-B14F-4D97-AF65-F5344CB8AC3E}">
        <p14:creationId xmlns:p14="http://schemas.microsoft.com/office/powerpoint/2010/main" val="3019409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Tælle</a:t>
            </a:r>
          </a:p>
        </p:txBody>
      </p:sp>
    </p:spTree>
    <p:extLst>
      <p:ext uri="{BB962C8B-B14F-4D97-AF65-F5344CB8AC3E}">
        <p14:creationId xmlns:p14="http://schemas.microsoft.com/office/powerpoint/2010/main" val="1077229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Elise</a:t>
            </a:r>
          </a:p>
          <a:p>
            <a:r>
              <a:rPr lang="da-DK" dirty="0"/>
              <a:t>TSH vil begynde at stige hvis der ikke produceres nok stofskiftehormoner. </a:t>
            </a:r>
          </a:p>
          <a:p>
            <a:r>
              <a:rPr lang="da-DK" dirty="0"/>
              <a:t>TSH viser OM man er syg.</a:t>
            </a:r>
          </a:p>
          <a:p>
            <a:r>
              <a:rPr lang="da-DK" dirty="0"/>
              <a:t>T4 viser HVOR syg man er.</a:t>
            </a:r>
          </a:p>
          <a:p>
            <a:endParaRPr lang="da-DK" dirty="0"/>
          </a:p>
          <a:p>
            <a:r>
              <a:rPr lang="da-DK" b="1" i="0" dirty="0" err="1">
                <a:solidFill>
                  <a:srgbClr val="4D5156"/>
                </a:solidFill>
                <a:effectLst/>
                <a:latin typeface="arial" panose="020B0604020202020204" pitchFamily="34" charset="0"/>
              </a:rPr>
              <a:t>T</a:t>
            </a:r>
            <a:r>
              <a:rPr lang="da-DK" b="0" i="0" dirty="0" err="1">
                <a:solidFill>
                  <a:srgbClr val="4D5156"/>
                </a:solidFill>
                <a:effectLst/>
                <a:latin typeface="arial" panose="020B0604020202020204" pitchFamily="34" charset="0"/>
              </a:rPr>
              <a:t>hyreoidea</a:t>
            </a:r>
            <a:r>
              <a:rPr lang="da-DK" b="0" i="0" dirty="0">
                <a:solidFill>
                  <a:srgbClr val="4D5156"/>
                </a:solidFill>
                <a:effectLst/>
                <a:latin typeface="arial" panose="020B0604020202020204" pitchFamily="34" charset="0"/>
              </a:rPr>
              <a:t> </a:t>
            </a:r>
            <a:r>
              <a:rPr lang="da-DK" b="1" i="0" dirty="0" err="1">
                <a:solidFill>
                  <a:srgbClr val="4D5156"/>
                </a:solidFill>
                <a:effectLst/>
                <a:latin typeface="arial" panose="020B0604020202020204" pitchFamily="34" charset="0"/>
              </a:rPr>
              <a:t>p</a:t>
            </a:r>
            <a:r>
              <a:rPr lang="da-DK" b="0" i="0" dirty="0" err="1">
                <a:solidFill>
                  <a:srgbClr val="4D5156"/>
                </a:solidFill>
                <a:effectLst/>
                <a:latin typeface="arial" panose="020B0604020202020204" pitchFamily="34" charset="0"/>
              </a:rPr>
              <a:t>er</a:t>
            </a:r>
            <a:r>
              <a:rPr lang="da-DK" b="1" i="0" dirty="0" err="1">
                <a:solidFill>
                  <a:srgbClr val="4D5156"/>
                </a:solidFill>
                <a:effectLst/>
                <a:latin typeface="arial" panose="020B0604020202020204" pitchFamily="34" charset="0"/>
              </a:rPr>
              <a:t>o</a:t>
            </a:r>
            <a:r>
              <a:rPr lang="da-DK" b="0" i="0" dirty="0" err="1">
                <a:solidFill>
                  <a:srgbClr val="4D5156"/>
                </a:solidFill>
                <a:effectLst/>
                <a:latin typeface="arial" panose="020B0604020202020204" pitchFamily="34" charset="0"/>
              </a:rPr>
              <a:t>xidase</a:t>
            </a:r>
            <a:r>
              <a:rPr lang="da-DK" b="0" i="0" dirty="0">
                <a:solidFill>
                  <a:srgbClr val="4D5156"/>
                </a:solidFill>
                <a:effectLst/>
                <a:latin typeface="arial" panose="020B0604020202020204" pitchFamily="34" charset="0"/>
              </a:rPr>
              <a:t> antistoffer (</a:t>
            </a:r>
            <a:r>
              <a:rPr lang="da-DK" b="0" i="0" dirty="0" err="1">
                <a:solidFill>
                  <a:srgbClr val="4D5156"/>
                </a:solidFill>
                <a:effectLst/>
                <a:latin typeface="arial" panose="020B0604020202020204" pitchFamily="34" charset="0"/>
              </a:rPr>
              <a:t>Anti</a:t>
            </a:r>
            <a:r>
              <a:rPr lang="da-DK" b="0" i="0" dirty="0">
                <a:solidFill>
                  <a:srgbClr val="4D5156"/>
                </a:solidFill>
                <a:effectLst/>
                <a:latin typeface="arial" panose="020B0604020202020204" pitchFamily="34" charset="0"/>
              </a:rPr>
              <a:t>-</a:t>
            </a:r>
            <a:r>
              <a:rPr lang="da-DK" b="1" i="0" dirty="0">
                <a:solidFill>
                  <a:srgbClr val="5F6368"/>
                </a:solidFill>
                <a:effectLst/>
                <a:latin typeface="arial" panose="020B0604020202020204" pitchFamily="34" charset="0"/>
              </a:rPr>
              <a:t>TPO</a:t>
            </a:r>
            <a:r>
              <a:rPr lang="da-DK" b="0" i="0" dirty="0">
                <a:solidFill>
                  <a:srgbClr val="4D5156"/>
                </a:solidFill>
                <a:effectLst/>
                <a:latin typeface="arial" panose="020B0604020202020204" pitchFamily="34" charset="0"/>
              </a:rPr>
              <a:t>)</a:t>
            </a:r>
            <a:endParaRPr lang="da-DK" dirty="0"/>
          </a:p>
          <a:p>
            <a:endParaRPr lang="da-DK" dirty="0"/>
          </a:p>
          <a:p>
            <a:r>
              <a:rPr lang="da-DK" dirty="0"/>
              <a:t>Ved lavt stofskifte er det ikke relevant at måle på T3. Det giver ikke nogen nyttig information. T3 er ikke korreleret til hvordan </a:t>
            </a:r>
            <a:r>
              <a:rPr lang="da-DK" dirty="0" err="1"/>
              <a:t>pt’er</a:t>
            </a:r>
            <a:r>
              <a:rPr lang="da-DK" dirty="0"/>
              <a:t> har det. </a:t>
            </a:r>
          </a:p>
        </p:txBody>
      </p:sp>
    </p:spTree>
    <p:extLst>
      <p:ext uri="{BB962C8B-B14F-4D97-AF65-F5344CB8AC3E}">
        <p14:creationId xmlns:p14="http://schemas.microsoft.com/office/powerpoint/2010/main" val="1572865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4A4B75-5E20-4BFE-B662-60AEF1D557D3}"/>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2620662D-BBBE-4189-8B9B-4E27A11CB4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59E79000-A07A-4F0C-8C6B-C67B2FAEF5F7}"/>
              </a:ext>
            </a:extLst>
          </p:cNvPr>
          <p:cNvSpPr>
            <a:spLocks noGrp="1"/>
          </p:cNvSpPr>
          <p:nvPr>
            <p:ph type="dt" sz="half" idx="10"/>
          </p:nvPr>
        </p:nvSpPr>
        <p:spPr/>
        <p:txBody>
          <a:bodyPr/>
          <a:lstStyle/>
          <a:p>
            <a:fld id="{F9291839-9724-4727-B2A8-6334491D61BB}" type="datetimeFigureOut">
              <a:rPr lang="da-DK" smtClean="0"/>
              <a:t>10-01-2024</a:t>
            </a:fld>
            <a:endParaRPr lang="da-DK"/>
          </a:p>
        </p:txBody>
      </p:sp>
      <p:sp>
        <p:nvSpPr>
          <p:cNvPr id="5" name="Pladsholder til sidefod 4">
            <a:extLst>
              <a:ext uri="{FF2B5EF4-FFF2-40B4-BE49-F238E27FC236}">
                <a16:creationId xmlns:a16="http://schemas.microsoft.com/office/drawing/2014/main" id="{D0C00856-689E-4851-B114-7CB6F6E6698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8CF2564-D4FE-40F9-BD6E-C70282359C14}"/>
              </a:ext>
            </a:extLst>
          </p:cNvPr>
          <p:cNvSpPr>
            <a:spLocks noGrp="1"/>
          </p:cNvSpPr>
          <p:nvPr>
            <p:ph type="sldNum" sz="quarter" idx="12"/>
          </p:nvPr>
        </p:nvSpPr>
        <p:spPr/>
        <p:txBody>
          <a:bodyPr/>
          <a:lstStyle/>
          <a:p>
            <a:fld id="{D74FA11F-7BC1-479D-AF6C-2028A140DC6B}" type="slidenum">
              <a:rPr lang="da-DK" smtClean="0"/>
              <a:t>‹nr.›</a:t>
            </a:fld>
            <a:endParaRPr lang="da-DK"/>
          </a:p>
        </p:txBody>
      </p:sp>
    </p:spTree>
    <p:extLst>
      <p:ext uri="{BB962C8B-B14F-4D97-AF65-F5344CB8AC3E}">
        <p14:creationId xmlns:p14="http://schemas.microsoft.com/office/powerpoint/2010/main" val="3085694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8BED5-F1EA-4AAF-8E43-6ABBD50A3D2F}"/>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39FDEC25-1EB9-407B-8C7E-B48DFDEFD69B}"/>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2A3FD1E-8E71-4D3E-BABB-864091673217}"/>
              </a:ext>
            </a:extLst>
          </p:cNvPr>
          <p:cNvSpPr>
            <a:spLocks noGrp="1"/>
          </p:cNvSpPr>
          <p:nvPr>
            <p:ph type="dt" sz="half" idx="10"/>
          </p:nvPr>
        </p:nvSpPr>
        <p:spPr/>
        <p:txBody>
          <a:bodyPr/>
          <a:lstStyle/>
          <a:p>
            <a:fld id="{F9291839-9724-4727-B2A8-6334491D61BB}" type="datetimeFigureOut">
              <a:rPr lang="da-DK" smtClean="0"/>
              <a:t>10-01-2024</a:t>
            </a:fld>
            <a:endParaRPr lang="da-DK"/>
          </a:p>
        </p:txBody>
      </p:sp>
      <p:sp>
        <p:nvSpPr>
          <p:cNvPr id="5" name="Pladsholder til sidefod 4">
            <a:extLst>
              <a:ext uri="{FF2B5EF4-FFF2-40B4-BE49-F238E27FC236}">
                <a16:creationId xmlns:a16="http://schemas.microsoft.com/office/drawing/2014/main" id="{2232F86D-D10A-485D-A7C3-EC2C8B7874F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29B9ACA-B50E-40D1-BBBB-3EE9BC7A8A3D}"/>
              </a:ext>
            </a:extLst>
          </p:cNvPr>
          <p:cNvSpPr>
            <a:spLocks noGrp="1"/>
          </p:cNvSpPr>
          <p:nvPr>
            <p:ph type="sldNum" sz="quarter" idx="12"/>
          </p:nvPr>
        </p:nvSpPr>
        <p:spPr/>
        <p:txBody>
          <a:bodyPr/>
          <a:lstStyle/>
          <a:p>
            <a:fld id="{D74FA11F-7BC1-479D-AF6C-2028A140DC6B}" type="slidenum">
              <a:rPr lang="da-DK" smtClean="0"/>
              <a:t>‹nr.›</a:t>
            </a:fld>
            <a:endParaRPr lang="da-DK"/>
          </a:p>
        </p:txBody>
      </p:sp>
    </p:spTree>
    <p:extLst>
      <p:ext uri="{BB962C8B-B14F-4D97-AF65-F5344CB8AC3E}">
        <p14:creationId xmlns:p14="http://schemas.microsoft.com/office/powerpoint/2010/main" val="2610652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DA143008-F242-4DE6-9C5C-1691D31DBE13}"/>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D05F237B-FA3D-425A-808B-1EB9305E7675}"/>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2C2BEA6-30B0-4493-9BCE-3715C964C37F}"/>
              </a:ext>
            </a:extLst>
          </p:cNvPr>
          <p:cNvSpPr>
            <a:spLocks noGrp="1"/>
          </p:cNvSpPr>
          <p:nvPr>
            <p:ph type="dt" sz="half" idx="10"/>
          </p:nvPr>
        </p:nvSpPr>
        <p:spPr/>
        <p:txBody>
          <a:bodyPr/>
          <a:lstStyle/>
          <a:p>
            <a:fld id="{F9291839-9724-4727-B2A8-6334491D61BB}" type="datetimeFigureOut">
              <a:rPr lang="da-DK" smtClean="0"/>
              <a:t>10-01-2024</a:t>
            </a:fld>
            <a:endParaRPr lang="da-DK"/>
          </a:p>
        </p:txBody>
      </p:sp>
      <p:sp>
        <p:nvSpPr>
          <p:cNvPr id="5" name="Pladsholder til sidefod 4">
            <a:extLst>
              <a:ext uri="{FF2B5EF4-FFF2-40B4-BE49-F238E27FC236}">
                <a16:creationId xmlns:a16="http://schemas.microsoft.com/office/drawing/2014/main" id="{3EC1029D-1DE0-440C-90DF-D1AB84EA1D5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A11168B-D842-4B89-9B9A-CED0929AECB1}"/>
              </a:ext>
            </a:extLst>
          </p:cNvPr>
          <p:cNvSpPr>
            <a:spLocks noGrp="1"/>
          </p:cNvSpPr>
          <p:nvPr>
            <p:ph type="sldNum" sz="quarter" idx="12"/>
          </p:nvPr>
        </p:nvSpPr>
        <p:spPr/>
        <p:txBody>
          <a:bodyPr/>
          <a:lstStyle/>
          <a:p>
            <a:fld id="{D74FA11F-7BC1-479D-AF6C-2028A140DC6B}" type="slidenum">
              <a:rPr lang="da-DK" smtClean="0"/>
              <a:t>‹nr.›</a:t>
            </a:fld>
            <a:endParaRPr lang="da-DK"/>
          </a:p>
        </p:txBody>
      </p:sp>
    </p:spTree>
    <p:extLst>
      <p:ext uri="{BB962C8B-B14F-4D97-AF65-F5344CB8AC3E}">
        <p14:creationId xmlns:p14="http://schemas.microsoft.com/office/powerpoint/2010/main" val="1888980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985003-301F-432F-8100-2D54C110F7E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0B6ED47-6EA0-4776-A266-748D29E483D4}"/>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D0C5B7C-AAA8-4101-88FE-E53331771D54}"/>
              </a:ext>
            </a:extLst>
          </p:cNvPr>
          <p:cNvSpPr>
            <a:spLocks noGrp="1"/>
          </p:cNvSpPr>
          <p:nvPr>
            <p:ph type="dt" sz="half" idx="10"/>
          </p:nvPr>
        </p:nvSpPr>
        <p:spPr/>
        <p:txBody>
          <a:bodyPr/>
          <a:lstStyle/>
          <a:p>
            <a:fld id="{F9291839-9724-4727-B2A8-6334491D61BB}" type="datetimeFigureOut">
              <a:rPr lang="da-DK" smtClean="0"/>
              <a:t>10-01-2024</a:t>
            </a:fld>
            <a:endParaRPr lang="da-DK"/>
          </a:p>
        </p:txBody>
      </p:sp>
      <p:sp>
        <p:nvSpPr>
          <p:cNvPr id="5" name="Pladsholder til sidefod 4">
            <a:extLst>
              <a:ext uri="{FF2B5EF4-FFF2-40B4-BE49-F238E27FC236}">
                <a16:creationId xmlns:a16="http://schemas.microsoft.com/office/drawing/2014/main" id="{6425C1BA-E7FB-48A4-AFEA-20B704CE337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C14559A-D0A3-4B01-9F74-5A4CB4FD8C65}"/>
              </a:ext>
            </a:extLst>
          </p:cNvPr>
          <p:cNvSpPr>
            <a:spLocks noGrp="1"/>
          </p:cNvSpPr>
          <p:nvPr>
            <p:ph type="sldNum" sz="quarter" idx="12"/>
          </p:nvPr>
        </p:nvSpPr>
        <p:spPr/>
        <p:txBody>
          <a:bodyPr/>
          <a:lstStyle/>
          <a:p>
            <a:fld id="{D74FA11F-7BC1-479D-AF6C-2028A140DC6B}" type="slidenum">
              <a:rPr lang="da-DK" smtClean="0"/>
              <a:t>‹nr.›</a:t>
            </a:fld>
            <a:endParaRPr lang="da-DK"/>
          </a:p>
        </p:txBody>
      </p:sp>
    </p:spTree>
    <p:extLst>
      <p:ext uri="{BB962C8B-B14F-4D97-AF65-F5344CB8AC3E}">
        <p14:creationId xmlns:p14="http://schemas.microsoft.com/office/powerpoint/2010/main" val="2440162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55B393-82D4-42B8-A9BD-062D5C4BD7F0}"/>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5647C718-C3C3-4CE8-991A-DD66E47F38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C463F08F-BEA7-44A0-BD3F-6DBF64C74A50}"/>
              </a:ext>
            </a:extLst>
          </p:cNvPr>
          <p:cNvSpPr>
            <a:spLocks noGrp="1"/>
          </p:cNvSpPr>
          <p:nvPr>
            <p:ph type="dt" sz="half" idx="10"/>
          </p:nvPr>
        </p:nvSpPr>
        <p:spPr/>
        <p:txBody>
          <a:bodyPr/>
          <a:lstStyle/>
          <a:p>
            <a:fld id="{F9291839-9724-4727-B2A8-6334491D61BB}" type="datetimeFigureOut">
              <a:rPr lang="da-DK" smtClean="0"/>
              <a:t>10-01-2024</a:t>
            </a:fld>
            <a:endParaRPr lang="da-DK"/>
          </a:p>
        </p:txBody>
      </p:sp>
      <p:sp>
        <p:nvSpPr>
          <p:cNvPr id="5" name="Pladsholder til sidefod 4">
            <a:extLst>
              <a:ext uri="{FF2B5EF4-FFF2-40B4-BE49-F238E27FC236}">
                <a16:creationId xmlns:a16="http://schemas.microsoft.com/office/drawing/2014/main" id="{97971BAB-D295-448E-A548-5A245CC6279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53E2F16-29A9-4CF9-9DE3-DA3CB453A12A}"/>
              </a:ext>
            </a:extLst>
          </p:cNvPr>
          <p:cNvSpPr>
            <a:spLocks noGrp="1"/>
          </p:cNvSpPr>
          <p:nvPr>
            <p:ph type="sldNum" sz="quarter" idx="12"/>
          </p:nvPr>
        </p:nvSpPr>
        <p:spPr/>
        <p:txBody>
          <a:bodyPr/>
          <a:lstStyle/>
          <a:p>
            <a:fld id="{D74FA11F-7BC1-479D-AF6C-2028A140DC6B}" type="slidenum">
              <a:rPr lang="da-DK" smtClean="0"/>
              <a:t>‹nr.›</a:t>
            </a:fld>
            <a:endParaRPr lang="da-DK"/>
          </a:p>
        </p:txBody>
      </p:sp>
    </p:spTree>
    <p:extLst>
      <p:ext uri="{BB962C8B-B14F-4D97-AF65-F5344CB8AC3E}">
        <p14:creationId xmlns:p14="http://schemas.microsoft.com/office/powerpoint/2010/main" val="3361906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72E7F8-B0A8-4FA9-BD1E-E88C842CEC51}"/>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D96E85A-F713-497A-879A-9402C2C05996}"/>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0F5DE2CD-30B7-4DD0-950D-0FC971300209}"/>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2AF329C2-7141-4F3A-A51B-77682F52AA76}"/>
              </a:ext>
            </a:extLst>
          </p:cNvPr>
          <p:cNvSpPr>
            <a:spLocks noGrp="1"/>
          </p:cNvSpPr>
          <p:nvPr>
            <p:ph type="dt" sz="half" idx="10"/>
          </p:nvPr>
        </p:nvSpPr>
        <p:spPr/>
        <p:txBody>
          <a:bodyPr/>
          <a:lstStyle/>
          <a:p>
            <a:fld id="{F9291839-9724-4727-B2A8-6334491D61BB}" type="datetimeFigureOut">
              <a:rPr lang="da-DK" smtClean="0"/>
              <a:t>10-01-2024</a:t>
            </a:fld>
            <a:endParaRPr lang="da-DK"/>
          </a:p>
        </p:txBody>
      </p:sp>
      <p:sp>
        <p:nvSpPr>
          <p:cNvPr id="6" name="Pladsholder til sidefod 5">
            <a:extLst>
              <a:ext uri="{FF2B5EF4-FFF2-40B4-BE49-F238E27FC236}">
                <a16:creationId xmlns:a16="http://schemas.microsoft.com/office/drawing/2014/main" id="{7E6F1648-B745-4B59-8AD1-96E320EEEE8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1D99188-B228-4756-836F-5CBDF5F88EF5}"/>
              </a:ext>
            </a:extLst>
          </p:cNvPr>
          <p:cNvSpPr>
            <a:spLocks noGrp="1"/>
          </p:cNvSpPr>
          <p:nvPr>
            <p:ph type="sldNum" sz="quarter" idx="12"/>
          </p:nvPr>
        </p:nvSpPr>
        <p:spPr/>
        <p:txBody>
          <a:bodyPr/>
          <a:lstStyle/>
          <a:p>
            <a:fld id="{D74FA11F-7BC1-479D-AF6C-2028A140DC6B}" type="slidenum">
              <a:rPr lang="da-DK" smtClean="0"/>
              <a:t>‹nr.›</a:t>
            </a:fld>
            <a:endParaRPr lang="da-DK"/>
          </a:p>
        </p:txBody>
      </p:sp>
    </p:spTree>
    <p:extLst>
      <p:ext uri="{BB962C8B-B14F-4D97-AF65-F5344CB8AC3E}">
        <p14:creationId xmlns:p14="http://schemas.microsoft.com/office/powerpoint/2010/main" val="123714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8C182C-88A6-4FF3-8831-850357DB5C44}"/>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12B6235-2270-46B1-A562-EED1709536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ABA607B6-EA20-4851-9920-E502CC9AEA91}"/>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DA38DE1F-E5CA-4CAD-86A4-0C828E177F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168A154A-7148-4181-BB28-B847A0B4E218}"/>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AA22B095-7704-48B3-B403-2F621CF6F59F}"/>
              </a:ext>
            </a:extLst>
          </p:cNvPr>
          <p:cNvSpPr>
            <a:spLocks noGrp="1"/>
          </p:cNvSpPr>
          <p:nvPr>
            <p:ph type="dt" sz="half" idx="10"/>
          </p:nvPr>
        </p:nvSpPr>
        <p:spPr/>
        <p:txBody>
          <a:bodyPr/>
          <a:lstStyle/>
          <a:p>
            <a:fld id="{F9291839-9724-4727-B2A8-6334491D61BB}" type="datetimeFigureOut">
              <a:rPr lang="da-DK" smtClean="0"/>
              <a:t>10-01-2024</a:t>
            </a:fld>
            <a:endParaRPr lang="da-DK"/>
          </a:p>
        </p:txBody>
      </p:sp>
      <p:sp>
        <p:nvSpPr>
          <p:cNvPr id="8" name="Pladsholder til sidefod 7">
            <a:extLst>
              <a:ext uri="{FF2B5EF4-FFF2-40B4-BE49-F238E27FC236}">
                <a16:creationId xmlns:a16="http://schemas.microsoft.com/office/drawing/2014/main" id="{F450C568-BF44-4BFA-875B-FC62EEE5DC02}"/>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C47ED50A-359A-4F2A-96FA-D98420921C56}"/>
              </a:ext>
            </a:extLst>
          </p:cNvPr>
          <p:cNvSpPr>
            <a:spLocks noGrp="1"/>
          </p:cNvSpPr>
          <p:nvPr>
            <p:ph type="sldNum" sz="quarter" idx="12"/>
          </p:nvPr>
        </p:nvSpPr>
        <p:spPr/>
        <p:txBody>
          <a:bodyPr/>
          <a:lstStyle/>
          <a:p>
            <a:fld id="{D74FA11F-7BC1-479D-AF6C-2028A140DC6B}" type="slidenum">
              <a:rPr lang="da-DK" smtClean="0"/>
              <a:t>‹nr.›</a:t>
            </a:fld>
            <a:endParaRPr lang="da-DK"/>
          </a:p>
        </p:txBody>
      </p:sp>
    </p:spTree>
    <p:extLst>
      <p:ext uri="{BB962C8B-B14F-4D97-AF65-F5344CB8AC3E}">
        <p14:creationId xmlns:p14="http://schemas.microsoft.com/office/powerpoint/2010/main" val="14340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3D7DCD-08CE-4426-9AE2-880D6B059169}"/>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7CFDB739-C76E-4AD8-8FF5-1A18A4E9B9AA}"/>
              </a:ext>
            </a:extLst>
          </p:cNvPr>
          <p:cNvSpPr>
            <a:spLocks noGrp="1"/>
          </p:cNvSpPr>
          <p:nvPr>
            <p:ph type="dt" sz="half" idx="10"/>
          </p:nvPr>
        </p:nvSpPr>
        <p:spPr/>
        <p:txBody>
          <a:bodyPr/>
          <a:lstStyle/>
          <a:p>
            <a:fld id="{F9291839-9724-4727-B2A8-6334491D61BB}" type="datetimeFigureOut">
              <a:rPr lang="da-DK" smtClean="0"/>
              <a:t>10-01-2024</a:t>
            </a:fld>
            <a:endParaRPr lang="da-DK"/>
          </a:p>
        </p:txBody>
      </p:sp>
      <p:sp>
        <p:nvSpPr>
          <p:cNvPr id="4" name="Pladsholder til sidefod 3">
            <a:extLst>
              <a:ext uri="{FF2B5EF4-FFF2-40B4-BE49-F238E27FC236}">
                <a16:creationId xmlns:a16="http://schemas.microsoft.com/office/drawing/2014/main" id="{FB093DE9-7F7E-48D1-B68F-9935D59FABF9}"/>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2301B4FD-3512-4A7A-B0B7-60861F40D9B9}"/>
              </a:ext>
            </a:extLst>
          </p:cNvPr>
          <p:cNvSpPr>
            <a:spLocks noGrp="1"/>
          </p:cNvSpPr>
          <p:nvPr>
            <p:ph type="sldNum" sz="quarter" idx="12"/>
          </p:nvPr>
        </p:nvSpPr>
        <p:spPr/>
        <p:txBody>
          <a:bodyPr/>
          <a:lstStyle/>
          <a:p>
            <a:fld id="{D74FA11F-7BC1-479D-AF6C-2028A140DC6B}" type="slidenum">
              <a:rPr lang="da-DK" smtClean="0"/>
              <a:t>‹nr.›</a:t>
            </a:fld>
            <a:endParaRPr lang="da-DK"/>
          </a:p>
        </p:txBody>
      </p:sp>
    </p:spTree>
    <p:extLst>
      <p:ext uri="{BB962C8B-B14F-4D97-AF65-F5344CB8AC3E}">
        <p14:creationId xmlns:p14="http://schemas.microsoft.com/office/powerpoint/2010/main" val="2858591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91094A4-51B0-45B8-893D-5F2891A1EAB4}"/>
              </a:ext>
            </a:extLst>
          </p:cNvPr>
          <p:cNvSpPr>
            <a:spLocks noGrp="1"/>
          </p:cNvSpPr>
          <p:nvPr>
            <p:ph type="dt" sz="half" idx="10"/>
          </p:nvPr>
        </p:nvSpPr>
        <p:spPr/>
        <p:txBody>
          <a:bodyPr/>
          <a:lstStyle/>
          <a:p>
            <a:fld id="{F9291839-9724-4727-B2A8-6334491D61BB}" type="datetimeFigureOut">
              <a:rPr lang="da-DK" smtClean="0"/>
              <a:t>10-01-2024</a:t>
            </a:fld>
            <a:endParaRPr lang="da-DK"/>
          </a:p>
        </p:txBody>
      </p:sp>
      <p:sp>
        <p:nvSpPr>
          <p:cNvPr id="3" name="Pladsholder til sidefod 2">
            <a:extLst>
              <a:ext uri="{FF2B5EF4-FFF2-40B4-BE49-F238E27FC236}">
                <a16:creationId xmlns:a16="http://schemas.microsoft.com/office/drawing/2014/main" id="{A3F6BC1F-E609-4430-863A-A1CEB369F817}"/>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4530B25E-B120-4364-8461-B0BAEBE2301C}"/>
              </a:ext>
            </a:extLst>
          </p:cNvPr>
          <p:cNvSpPr>
            <a:spLocks noGrp="1"/>
          </p:cNvSpPr>
          <p:nvPr>
            <p:ph type="sldNum" sz="quarter" idx="12"/>
          </p:nvPr>
        </p:nvSpPr>
        <p:spPr/>
        <p:txBody>
          <a:bodyPr/>
          <a:lstStyle/>
          <a:p>
            <a:fld id="{D74FA11F-7BC1-479D-AF6C-2028A140DC6B}" type="slidenum">
              <a:rPr lang="da-DK" smtClean="0"/>
              <a:t>‹nr.›</a:t>
            </a:fld>
            <a:endParaRPr lang="da-DK"/>
          </a:p>
        </p:txBody>
      </p:sp>
    </p:spTree>
    <p:extLst>
      <p:ext uri="{BB962C8B-B14F-4D97-AF65-F5344CB8AC3E}">
        <p14:creationId xmlns:p14="http://schemas.microsoft.com/office/powerpoint/2010/main" val="900934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D5398C-633D-4A0C-9EDE-0F9319D0642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E02CDFB-5663-409B-BE6A-56D6BDE394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57CDED67-87FE-45B7-9296-D9F5B8BA0B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AE5301D2-04BB-4363-A055-7D8C0E77D800}"/>
              </a:ext>
            </a:extLst>
          </p:cNvPr>
          <p:cNvSpPr>
            <a:spLocks noGrp="1"/>
          </p:cNvSpPr>
          <p:nvPr>
            <p:ph type="dt" sz="half" idx="10"/>
          </p:nvPr>
        </p:nvSpPr>
        <p:spPr/>
        <p:txBody>
          <a:bodyPr/>
          <a:lstStyle/>
          <a:p>
            <a:fld id="{F9291839-9724-4727-B2A8-6334491D61BB}" type="datetimeFigureOut">
              <a:rPr lang="da-DK" smtClean="0"/>
              <a:t>10-01-2024</a:t>
            </a:fld>
            <a:endParaRPr lang="da-DK"/>
          </a:p>
        </p:txBody>
      </p:sp>
      <p:sp>
        <p:nvSpPr>
          <p:cNvPr id="6" name="Pladsholder til sidefod 5">
            <a:extLst>
              <a:ext uri="{FF2B5EF4-FFF2-40B4-BE49-F238E27FC236}">
                <a16:creationId xmlns:a16="http://schemas.microsoft.com/office/drawing/2014/main" id="{D34A5F70-05B8-4662-B085-2450ED12E00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26A9339-30B1-4CD7-AE9C-1207964F2CB4}"/>
              </a:ext>
            </a:extLst>
          </p:cNvPr>
          <p:cNvSpPr>
            <a:spLocks noGrp="1"/>
          </p:cNvSpPr>
          <p:nvPr>
            <p:ph type="sldNum" sz="quarter" idx="12"/>
          </p:nvPr>
        </p:nvSpPr>
        <p:spPr/>
        <p:txBody>
          <a:bodyPr/>
          <a:lstStyle/>
          <a:p>
            <a:fld id="{D74FA11F-7BC1-479D-AF6C-2028A140DC6B}" type="slidenum">
              <a:rPr lang="da-DK" smtClean="0"/>
              <a:t>‹nr.›</a:t>
            </a:fld>
            <a:endParaRPr lang="da-DK"/>
          </a:p>
        </p:txBody>
      </p:sp>
    </p:spTree>
    <p:extLst>
      <p:ext uri="{BB962C8B-B14F-4D97-AF65-F5344CB8AC3E}">
        <p14:creationId xmlns:p14="http://schemas.microsoft.com/office/powerpoint/2010/main" val="736769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1D7FCB-820F-41A7-B68B-709CA33FB2F5}"/>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E5BB57A5-6650-400E-BA6F-ADD6D8B688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49AC4DD6-67ED-483F-93BF-66C06DA2BE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D6392F9-E69D-452A-8724-6E5731C29148}"/>
              </a:ext>
            </a:extLst>
          </p:cNvPr>
          <p:cNvSpPr>
            <a:spLocks noGrp="1"/>
          </p:cNvSpPr>
          <p:nvPr>
            <p:ph type="dt" sz="half" idx="10"/>
          </p:nvPr>
        </p:nvSpPr>
        <p:spPr/>
        <p:txBody>
          <a:bodyPr/>
          <a:lstStyle/>
          <a:p>
            <a:fld id="{F9291839-9724-4727-B2A8-6334491D61BB}" type="datetimeFigureOut">
              <a:rPr lang="da-DK" smtClean="0"/>
              <a:t>10-01-2024</a:t>
            </a:fld>
            <a:endParaRPr lang="da-DK"/>
          </a:p>
        </p:txBody>
      </p:sp>
      <p:sp>
        <p:nvSpPr>
          <p:cNvPr id="6" name="Pladsholder til sidefod 5">
            <a:extLst>
              <a:ext uri="{FF2B5EF4-FFF2-40B4-BE49-F238E27FC236}">
                <a16:creationId xmlns:a16="http://schemas.microsoft.com/office/drawing/2014/main" id="{FC75A2C4-7E7F-49F7-A25F-54B88E3B2C3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4251ADE-122E-4143-8A3E-7DE3D0040C53}"/>
              </a:ext>
            </a:extLst>
          </p:cNvPr>
          <p:cNvSpPr>
            <a:spLocks noGrp="1"/>
          </p:cNvSpPr>
          <p:nvPr>
            <p:ph type="sldNum" sz="quarter" idx="12"/>
          </p:nvPr>
        </p:nvSpPr>
        <p:spPr/>
        <p:txBody>
          <a:bodyPr/>
          <a:lstStyle/>
          <a:p>
            <a:fld id="{D74FA11F-7BC1-479D-AF6C-2028A140DC6B}" type="slidenum">
              <a:rPr lang="da-DK" smtClean="0"/>
              <a:t>‹nr.›</a:t>
            </a:fld>
            <a:endParaRPr lang="da-DK"/>
          </a:p>
        </p:txBody>
      </p:sp>
    </p:spTree>
    <p:extLst>
      <p:ext uri="{BB962C8B-B14F-4D97-AF65-F5344CB8AC3E}">
        <p14:creationId xmlns:p14="http://schemas.microsoft.com/office/powerpoint/2010/main" val="710546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1F99C86-9705-4D00-836E-75F9D65173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0C8B8E1-2214-422E-A6F2-D4C8A58B72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05BD671-F670-4ECC-BEBC-92362919A6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91839-9724-4727-B2A8-6334491D61BB}" type="datetimeFigureOut">
              <a:rPr lang="da-DK" smtClean="0"/>
              <a:t>10-01-2024</a:t>
            </a:fld>
            <a:endParaRPr lang="da-DK"/>
          </a:p>
        </p:txBody>
      </p:sp>
      <p:sp>
        <p:nvSpPr>
          <p:cNvPr id="5" name="Pladsholder til sidefod 4">
            <a:extLst>
              <a:ext uri="{FF2B5EF4-FFF2-40B4-BE49-F238E27FC236}">
                <a16:creationId xmlns:a16="http://schemas.microsoft.com/office/drawing/2014/main" id="{95084B5C-2642-4F5D-BD8B-A7993C28AD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6A54C2AA-5591-4BEF-8B9F-E48AEBF37D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FA11F-7BC1-479D-AF6C-2028A140DC6B}" type="slidenum">
              <a:rPr lang="da-DK" smtClean="0"/>
              <a:t>‹nr.›</a:t>
            </a:fld>
            <a:endParaRPr lang="da-DK"/>
          </a:p>
        </p:txBody>
      </p:sp>
    </p:spTree>
    <p:extLst>
      <p:ext uri="{BB962C8B-B14F-4D97-AF65-F5344CB8AC3E}">
        <p14:creationId xmlns:p14="http://schemas.microsoft.com/office/powerpoint/2010/main" val="660926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www.min.medicin.dk/" TargetMode="External"/><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www.medicinkombination.d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119C90D1-EE34-419C-AAA1-75AD288DA618}"/>
              </a:ext>
            </a:extLst>
          </p:cNvPr>
          <p:cNvPicPr>
            <a:picLocks noChangeAspect="1"/>
          </p:cNvPicPr>
          <p:nvPr/>
        </p:nvPicPr>
        <p:blipFill rotWithShape="1">
          <a:blip r:embed="rId3"/>
          <a:srcRect l="671" t="19671" r="72570" b="32402"/>
          <a:stretch/>
        </p:blipFill>
        <p:spPr bwMode="auto">
          <a:xfrm>
            <a:off x="444465" y="263094"/>
            <a:ext cx="2574960" cy="2594200"/>
          </a:xfrm>
          <a:prstGeom prst="rect">
            <a:avLst/>
          </a:prstGeom>
          <a:effectLst/>
          <a:extLst>
            <a:ext uri="{53640926-AAD7-44D8-BBD7-CCE9431645EC}">
              <a14:shadowObscured xmlns:a14="http://schemas.microsoft.com/office/drawing/2010/main"/>
            </a:ext>
          </a:extLst>
        </p:spPr>
      </p:pic>
      <p:sp>
        <p:nvSpPr>
          <p:cNvPr id="5" name="Titel 1">
            <a:extLst>
              <a:ext uri="{FF2B5EF4-FFF2-40B4-BE49-F238E27FC236}">
                <a16:creationId xmlns:a16="http://schemas.microsoft.com/office/drawing/2014/main" id="{0BFB1763-4266-4084-9831-4AE40CC68A78}"/>
              </a:ext>
            </a:extLst>
          </p:cNvPr>
          <p:cNvSpPr>
            <a:spLocks noGrp="1"/>
          </p:cNvSpPr>
          <p:nvPr>
            <p:ph type="ctrTitle"/>
          </p:nvPr>
        </p:nvSpPr>
        <p:spPr>
          <a:xfrm>
            <a:off x="3575880" y="-287019"/>
            <a:ext cx="6427909" cy="3546356"/>
          </a:xfrm>
        </p:spPr>
        <p:txBody>
          <a:bodyPr>
            <a:normAutofit/>
          </a:bodyPr>
          <a:lstStyle/>
          <a:p>
            <a:pPr algn="l"/>
            <a:r>
              <a:rPr lang="da-DK" sz="7200" dirty="0"/>
              <a:t>Lev Livet med Lavt Stofskifte</a:t>
            </a:r>
          </a:p>
        </p:txBody>
      </p:sp>
      <p:pic>
        <p:nvPicPr>
          <p:cNvPr id="6" name="Billede 5" descr="Et billede, der indeholder tekst&#10;&#10;Automatisk genereret beskrivelse">
            <a:extLst>
              <a:ext uri="{FF2B5EF4-FFF2-40B4-BE49-F238E27FC236}">
                <a16:creationId xmlns:a16="http://schemas.microsoft.com/office/drawing/2014/main" id="{996E8F8B-41F5-4A8C-970F-16E3AABD7E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1638" y="5783720"/>
            <a:ext cx="3285947" cy="928280"/>
          </a:xfrm>
          <a:prstGeom prst="rect">
            <a:avLst/>
          </a:prstGeom>
          <a:effectLst/>
        </p:spPr>
      </p:pic>
      <p:pic>
        <p:nvPicPr>
          <p:cNvPr id="7" name="Billede 6">
            <a:extLst>
              <a:ext uri="{FF2B5EF4-FFF2-40B4-BE49-F238E27FC236}">
                <a16:creationId xmlns:a16="http://schemas.microsoft.com/office/drawing/2014/main" id="{B283F0B3-E398-4D76-92B8-45C65C566F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7524" y="5019426"/>
            <a:ext cx="1824476" cy="1829049"/>
          </a:xfrm>
          <a:prstGeom prst="rect">
            <a:avLst/>
          </a:prstGeom>
          <a:effectLst/>
        </p:spPr>
      </p:pic>
      <p:sp>
        <p:nvSpPr>
          <p:cNvPr id="8" name="Undertitel 2">
            <a:extLst>
              <a:ext uri="{FF2B5EF4-FFF2-40B4-BE49-F238E27FC236}">
                <a16:creationId xmlns:a16="http://schemas.microsoft.com/office/drawing/2014/main" id="{C55E7430-5DB2-405C-B226-1EF305D89E42}"/>
              </a:ext>
            </a:extLst>
          </p:cNvPr>
          <p:cNvSpPr>
            <a:spLocks noGrp="1"/>
          </p:cNvSpPr>
          <p:nvPr>
            <p:ph type="subTitle" idx="1"/>
          </p:nvPr>
        </p:nvSpPr>
        <p:spPr>
          <a:xfrm>
            <a:off x="3675421" y="3259337"/>
            <a:ext cx="6964004" cy="921039"/>
          </a:xfrm>
        </p:spPr>
        <p:txBody>
          <a:bodyPr>
            <a:normAutofit/>
          </a:bodyPr>
          <a:lstStyle/>
          <a:p>
            <a:pPr algn="l"/>
            <a:r>
              <a:rPr lang="da-DK" sz="2000" dirty="0"/>
              <a:t>2. undervisningsgang</a:t>
            </a:r>
          </a:p>
          <a:p>
            <a:pPr algn="l"/>
            <a:r>
              <a:rPr lang="da-DK" sz="2000" dirty="0"/>
              <a:t>Viden om årsager, symptomer </a:t>
            </a:r>
            <a:r>
              <a:rPr lang="da-DK" sz="2000"/>
              <a:t>og behandling</a:t>
            </a:r>
            <a:endParaRPr lang="da-DK" sz="2000" dirty="0"/>
          </a:p>
        </p:txBody>
      </p:sp>
    </p:spTree>
    <p:extLst>
      <p:ext uri="{BB962C8B-B14F-4D97-AF65-F5344CB8AC3E}">
        <p14:creationId xmlns:p14="http://schemas.microsoft.com/office/powerpoint/2010/main" val="1634028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5224D9-35CA-4D0B-A9A7-2D8AA56404C4}"/>
              </a:ext>
            </a:extLst>
          </p:cNvPr>
          <p:cNvSpPr>
            <a:spLocks noGrp="1"/>
          </p:cNvSpPr>
          <p:nvPr>
            <p:ph type="title"/>
          </p:nvPr>
        </p:nvSpPr>
        <p:spPr>
          <a:xfrm>
            <a:off x="2013857" y="405175"/>
            <a:ext cx="10515600" cy="1325563"/>
          </a:xfrm>
        </p:spPr>
        <p:txBody>
          <a:bodyPr/>
          <a:lstStyle/>
          <a:p>
            <a:r>
              <a:rPr lang="da-DK" dirty="0"/>
              <a:t>Behandling</a:t>
            </a:r>
          </a:p>
        </p:txBody>
      </p:sp>
      <p:sp>
        <p:nvSpPr>
          <p:cNvPr id="3" name="Pladsholder til indhold 2">
            <a:extLst>
              <a:ext uri="{FF2B5EF4-FFF2-40B4-BE49-F238E27FC236}">
                <a16:creationId xmlns:a16="http://schemas.microsoft.com/office/drawing/2014/main" id="{C735E1D4-A24E-400C-9678-ED7F471FEF61}"/>
              </a:ext>
            </a:extLst>
          </p:cNvPr>
          <p:cNvSpPr>
            <a:spLocks noGrp="1"/>
          </p:cNvSpPr>
          <p:nvPr>
            <p:ph idx="1"/>
          </p:nvPr>
        </p:nvSpPr>
        <p:spPr>
          <a:xfrm>
            <a:off x="838200" y="1825625"/>
            <a:ext cx="10190584" cy="4864168"/>
          </a:xfrm>
        </p:spPr>
        <p:txBody>
          <a:bodyPr>
            <a:normAutofit/>
          </a:bodyPr>
          <a:lstStyle/>
          <a:p>
            <a:r>
              <a:rPr lang="da-DK" dirty="0"/>
              <a:t>Sigter mod normalisering af TSH</a:t>
            </a:r>
          </a:p>
          <a:p>
            <a:r>
              <a:rPr lang="da-DK" dirty="0"/>
              <a:t>Normalområde for TSH: 0,3mU/L – 4 </a:t>
            </a:r>
            <a:r>
              <a:rPr lang="da-DK" dirty="0" err="1"/>
              <a:t>mU</a:t>
            </a:r>
            <a:r>
              <a:rPr lang="da-DK" dirty="0"/>
              <a:t>/L</a:t>
            </a:r>
          </a:p>
          <a:p>
            <a:r>
              <a:rPr lang="da-DK" dirty="0"/>
              <a:t>Behandles med tablet L-T4</a:t>
            </a:r>
          </a:p>
          <a:p>
            <a:pPr marL="0" indent="0">
              <a:buNone/>
            </a:pPr>
            <a:r>
              <a:rPr lang="da-DK" dirty="0"/>
              <a:t>	</a:t>
            </a:r>
            <a:r>
              <a:rPr lang="da-DK" dirty="0" err="1"/>
              <a:t>Eltroxin</a:t>
            </a:r>
            <a:r>
              <a:rPr lang="da-DK" dirty="0"/>
              <a:t>, </a:t>
            </a:r>
            <a:r>
              <a:rPr lang="da-DK" dirty="0" err="1"/>
              <a:t>Euthyrox</a:t>
            </a:r>
            <a:r>
              <a:rPr lang="da-DK" dirty="0"/>
              <a:t>, </a:t>
            </a:r>
            <a:r>
              <a:rPr lang="da-DK" dirty="0" err="1"/>
              <a:t>Tirosint</a:t>
            </a:r>
            <a:r>
              <a:rPr lang="da-DK" dirty="0"/>
              <a:t> (gelkapsel), </a:t>
            </a:r>
            <a:r>
              <a:rPr lang="da-DK" dirty="0" err="1"/>
              <a:t>Medithyrox</a:t>
            </a:r>
            <a:endParaRPr lang="da-DK" dirty="0"/>
          </a:p>
          <a:p>
            <a:pPr marL="0" indent="0">
              <a:buNone/>
            </a:pPr>
            <a:r>
              <a:rPr lang="da-DK" dirty="0"/>
              <a:t>	Dosisjustering</a:t>
            </a:r>
          </a:p>
          <a:p>
            <a:r>
              <a:rPr lang="da-DK" dirty="0"/>
              <a:t>Evt. kombinationsbehandling med L-T3 og L-T4</a:t>
            </a:r>
          </a:p>
          <a:p>
            <a:r>
              <a:rPr lang="da-DK" dirty="0"/>
              <a:t>(</a:t>
            </a:r>
            <a:r>
              <a:rPr lang="da-DK" dirty="0" err="1"/>
              <a:t>Thyroid</a:t>
            </a:r>
            <a:r>
              <a:rPr lang="da-DK" dirty="0"/>
              <a:t> - grisehormon)</a:t>
            </a:r>
          </a:p>
          <a:p>
            <a:endParaRPr lang="da-DK" dirty="0"/>
          </a:p>
          <a:p>
            <a:r>
              <a:rPr lang="da-DK" dirty="0"/>
              <a:t>Tålmodighed</a:t>
            </a:r>
          </a:p>
        </p:txBody>
      </p:sp>
      <p:pic>
        <p:nvPicPr>
          <p:cNvPr id="4" name="Billede 3">
            <a:extLst>
              <a:ext uri="{FF2B5EF4-FFF2-40B4-BE49-F238E27FC236}">
                <a16:creationId xmlns:a16="http://schemas.microsoft.com/office/drawing/2014/main" id="{DEFC0697-7E4B-428D-B339-5B71A18873FB}"/>
              </a:ext>
            </a:extLst>
          </p:cNvPr>
          <p:cNvPicPr>
            <a:picLocks noChangeAspect="1"/>
          </p:cNvPicPr>
          <p:nvPr/>
        </p:nvPicPr>
        <p:blipFill rotWithShape="1">
          <a:blip r:embed="rId3"/>
          <a:srcRect l="671" t="19671" r="72570" b="32402"/>
          <a:stretch/>
        </p:blipFill>
        <p:spPr bwMode="auto">
          <a:xfrm>
            <a:off x="191128" y="168207"/>
            <a:ext cx="1550942" cy="1562531"/>
          </a:xfrm>
          <a:prstGeom prst="rect">
            <a:avLst/>
          </a:prstGeom>
          <a:effectLst/>
          <a:extLst>
            <a:ext uri="{53640926-AAD7-44D8-BBD7-CCE9431645EC}">
              <a14:shadowObscured xmlns:a14="http://schemas.microsoft.com/office/drawing/2010/main"/>
            </a:ext>
          </a:extLst>
        </p:spPr>
      </p:pic>
      <p:pic>
        <p:nvPicPr>
          <p:cNvPr id="5" name="Billede 4" descr="Et billede, der indeholder tekst&#10;&#10;Automatisk genereret beskrivelse">
            <a:extLst>
              <a:ext uri="{FF2B5EF4-FFF2-40B4-BE49-F238E27FC236}">
                <a16:creationId xmlns:a16="http://schemas.microsoft.com/office/drawing/2014/main" id="{A82572B8-22A3-4C47-8C45-9639EACCF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9825" y="6219999"/>
            <a:ext cx="2111592" cy="596525"/>
          </a:xfrm>
          <a:prstGeom prst="rect">
            <a:avLst/>
          </a:prstGeom>
          <a:effectLst/>
        </p:spPr>
      </p:pic>
      <p:pic>
        <p:nvPicPr>
          <p:cNvPr id="6" name="Billede 5">
            <a:extLst>
              <a:ext uri="{FF2B5EF4-FFF2-40B4-BE49-F238E27FC236}">
                <a16:creationId xmlns:a16="http://schemas.microsoft.com/office/drawing/2014/main" id="{290BAD96-10EF-4094-A850-F8D1D12C9E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80079" y="5934269"/>
            <a:ext cx="911920" cy="914206"/>
          </a:xfrm>
          <a:prstGeom prst="rect">
            <a:avLst/>
          </a:prstGeom>
          <a:effectLst/>
        </p:spPr>
      </p:pic>
    </p:spTree>
    <p:extLst>
      <p:ext uri="{BB962C8B-B14F-4D97-AF65-F5344CB8AC3E}">
        <p14:creationId xmlns:p14="http://schemas.microsoft.com/office/powerpoint/2010/main" val="3174526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5224D9-35CA-4D0B-A9A7-2D8AA56404C4}"/>
              </a:ext>
            </a:extLst>
          </p:cNvPr>
          <p:cNvSpPr>
            <a:spLocks noGrp="1"/>
          </p:cNvSpPr>
          <p:nvPr>
            <p:ph type="title"/>
          </p:nvPr>
        </p:nvSpPr>
        <p:spPr>
          <a:xfrm>
            <a:off x="2013857" y="405175"/>
            <a:ext cx="10515600" cy="1325563"/>
          </a:xfrm>
        </p:spPr>
        <p:txBody>
          <a:bodyPr/>
          <a:lstStyle/>
          <a:p>
            <a:r>
              <a:rPr lang="da-DK" dirty="0"/>
              <a:t>Blodprøvesvar</a:t>
            </a:r>
          </a:p>
        </p:txBody>
      </p:sp>
      <p:sp>
        <p:nvSpPr>
          <p:cNvPr id="3" name="Pladsholder til indhold 2">
            <a:extLst>
              <a:ext uri="{FF2B5EF4-FFF2-40B4-BE49-F238E27FC236}">
                <a16:creationId xmlns:a16="http://schemas.microsoft.com/office/drawing/2014/main" id="{C735E1D4-A24E-400C-9678-ED7F471FEF61}"/>
              </a:ext>
            </a:extLst>
          </p:cNvPr>
          <p:cNvSpPr>
            <a:spLocks noGrp="1"/>
          </p:cNvSpPr>
          <p:nvPr>
            <p:ph idx="1"/>
          </p:nvPr>
        </p:nvSpPr>
        <p:spPr>
          <a:xfrm>
            <a:off x="2013857" y="1730738"/>
            <a:ext cx="7571527" cy="4024368"/>
          </a:xfrm>
        </p:spPr>
        <p:txBody>
          <a:bodyPr>
            <a:normAutofit/>
          </a:bodyPr>
          <a:lstStyle/>
          <a:p>
            <a:pPr marL="0" indent="0">
              <a:lnSpc>
                <a:spcPct val="150000"/>
              </a:lnSpc>
              <a:spcAft>
                <a:spcPts val="800"/>
              </a:spcAft>
              <a:buNone/>
            </a:pPr>
            <a:r>
              <a:rPr lang="da-DK" dirty="0">
                <a:effectLst/>
                <a:latin typeface="Calibri" panose="020F0502020204030204" pitchFamily="34" charset="0"/>
                <a:ea typeface="Calibri" panose="020F0502020204030204" pitchFamily="34" charset="0"/>
                <a:cs typeface="Times New Roman" panose="02020603050405020304" pitchFamily="18" charset="0"/>
              </a:rPr>
              <a:t>Normalområde for TSH:	 	0,3-5,0 </a:t>
            </a:r>
            <a:r>
              <a:rPr lang="da-DK" dirty="0" err="1">
                <a:effectLst/>
                <a:latin typeface="Calibri" panose="020F0502020204030204" pitchFamily="34" charset="0"/>
                <a:ea typeface="Calibri" panose="020F0502020204030204" pitchFamily="34" charset="0"/>
                <a:cs typeface="Times New Roman" panose="02020603050405020304" pitchFamily="18" charset="0"/>
              </a:rPr>
              <a:t>mIU</a:t>
            </a:r>
            <a:r>
              <a:rPr lang="da-DK" dirty="0">
                <a:effectLst/>
                <a:latin typeface="Calibri" panose="020F0502020204030204" pitchFamily="34" charset="0"/>
                <a:ea typeface="Calibri" panose="020F0502020204030204" pitchFamily="34" charset="0"/>
                <a:cs typeface="Times New Roman" panose="02020603050405020304" pitchFamily="18" charset="0"/>
              </a:rPr>
              <a:t>/l</a:t>
            </a:r>
            <a:br>
              <a:rPr lang="da-DK" dirty="0">
                <a:effectLst/>
                <a:latin typeface="Calibri" panose="020F0502020204030204" pitchFamily="34" charset="0"/>
                <a:ea typeface="Calibri" panose="020F0502020204030204" pitchFamily="34" charset="0"/>
                <a:cs typeface="Times New Roman" panose="02020603050405020304" pitchFamily="18" charset="0"/>
              </a:rPr>
            </a:br>
            <a:r>
              <a:rPr lang="da-DK" dirty="0">
                <a:effectLst/>
                <a:latin typeface="Calibri" panose="020F0502020204030204" pitchFamily="34" charset="0"/>
                <a:ea typeface="Calibri" panose="020F0502020204030204" pitchFamily="34" charset="0"/>
                <a:cs typeface="Times New Roman" panose="02020603050405020304" pitchFamily="18" charset="0"/>
              </a:rPr>
              <a:t>Normalområde for frit T4:	9,1-23,8 pmol/l</a:t>
            </a:r>
            <a:br>
              <a:rPr lang="da-DK" dirty="0">
                <a:effectLst/>
                <a:latin typeface="Calibri" panose="020F0502020204030204" pitchFamily="34" charset="0"/>
                <a:ea typeface="Calibri" panose="020F0502020204030204" pitchFamily="34" charset="0"/>
                <a:cs typeface="Times New Roman" panose="02020603050405020304" pitchFamily="18" charset="0"/>
              </a:rPr>
            </a:br>
            <a:r>
              <a:rPr lang="da-DK" dirty="0">
                <a:effectLst/>
                <a:latin typeface="Calibri" panose="020F0502020204030204" pitchFamily="34" charset="0"/>
                <a:ea typeface="Calibri" panose="020F0502020204030204" pitchFamily="34" charset="0"/>
                <a:cs typeface="Times New Roman" panose="02020603050405020304" pitchFamily="18" charset="0"/>
              </a:rPr>
              <a:t>Normalområde for total T4:	60-140 nmol/l</a:t>
            </a:r>
            <a:br>
              <a:rPr lang="da-DK" dirty="0">
                <a:effectLst/>
                <a:latin typeface="Calibri" panose="020F0502020204030204" pitchFamily="34" charset="0"/>
                <a:ea typeface="Calibri" panose="020F0502020204030204" pitchFamily="34" charset="0"/>
                <a:cs typeface="Times New Roman" panose="02020603050405020304" pitchFamily="18" charset="0"/>
              </a:rPr>
            </a:br>
            <a:r>
              <a:rPr lang="da-DK" dirty="0">
                <a:effectLst/>
                <a:latin typeface="Calibri" panose="020F0502020204030204" pitchFamily="34" charset="0"/>
                <a:ea typeface="Calibri" panose="020F0502020204030204" pitchFamily="34" charset="0"/>
                <a:cs typeface="Times New Roman" panose="02020603050405020304" pitchFamily="18" charset="0"/>
              </a:rPr>
              <a:t>Normalområde for frit T3:	2,2-5,4 pmol/l</a:t>
            </a:r>
            <a:br>
              <a:rPr lang="da-DK" dirty="0">
                <a:effectLst/>
                <a:latin typeface="Calibri" panose="020F0502020204030204" pitchFamily="34" charset="0"/>
                <a:ea typeface="Calibri" panose="020F0502020204030204" pitchFamily="34" charset="0"/>
                <a:cs typeface="Times New Roman" panose="02020603050405020304" pitchFamily="18" charset="0"/>
              </a:rPr>
            </a:br>
            <a:r>
              <a:rPr lang="da-DK" dirty="0">
                <a:effectLst/>
                <a:latin typeface="Calibri" panose="020F0502020204030204" pitchFamily="34" charset="0"/>
                <a:ea typeface="Calibri" panose="020F0502020204030204" pitchFamily="34" charset="0"/>
                <a:cs typeface="Times New Roman" panose="02020603050405020304" pitchFamily="18" charset="0"/>
              </a:rPr>
              <a:t>Normalområde for total T3:	1,10-2,5 nmol/l</a:t>
            </a:r>
          </a:p>
          <a:p>
            <a:pPr>
              <a:lnSpc>
                <a:spcPct val="150000"/>
              </a:lnSpc>
            </a:pPr>
            <a:endParaRPr lang="da-DK" dirty="0"/>
          </a:p>
        </p:txBody>
      </p:sp>
      <p:pic>
        <p:nvPicPr>
          <p:cNvPr id="4" name="Billede 3">
            <a:extLst>
              <a:ext uri="{FF2B5EF4-FFF2-40B4-BE49-F238E27FC236}">
                <a16:creationId xmlns:a16="http://schemas.microsoft.com/office/drawing/2014/main" id="{DEFC0697-7E4B-428D-B339-5B71A18873FB}"/>
              </a:ext>
            </a:extLst>
          </p:cNvPr>
          <p:cNvPicPr>
            <a:picLocks noChangeAspect="1"/>
          </p:cNvPicPr>
          <p:nvPr/>
        </p:nvPicPr>
        <p:blipFill rotWithShape="1">
          <a:blip r:embed="rId3"/>
          <a:srcRect l="671" t="19671" r="72570" b="32402"/>
          <a:stretch/>
        </p:blipFill>
        <p:spPr bwMode="auto">
          <a:xfrm>
            <a:off x="191128" y="168207"/>
            <a:ext cx="1550942" cy="1562531"/>
          </a:xfrm>
          <a:prstGeom prst="rect">
            <a:avLst/>
          </a:prstGeom>
          <a:effectLst/>
          <a:extLst>
            <a:ext uri="{53640926-AAD7-44D8-BBD7-CCE9431645EC}">
              <a14:shadowObscured xmlns:a14="http://schemas.microsoft.com/office/drawing/2010/main"/>
            </a:ext>
          </a:extLst>
        </p:spPr>
      </p:pic>
      <p:pic>
        <p:nvPicPr>
          <p:cNvPr id="5" name="Billede 4" descr="Et billede, der indeholder tekst&#10;&#10;Automatisk genereret beskrivelse">
            <a:extLst>
              <a:ext uri="{FF2B5EF4-FFF2-40B4-BE49-F238E27FC236}">
                <a16:creationId xmlns:a16="http://schemas.microsoft.com/office/drawing/2014/main" id="{A82572B8-22A3-4C47-8C45-9639EACCF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9825" y="6219999"/>
            <a:ext cx="2111592" cy="596525"/>
          </a:xfrm>
          <a:prstGeom prst="rect">
            <a:avLst/>
          </a:prstGeom>
          <a:effectLst/>
        </p:spPr>
      </p:pic>
      <p:pic>
        <p:nvPicPr>
          <p:cNvPr id="6" name="Billede 5">
            <a:extLst>
              <a:ext uri="{FF2B5EF4-FFF2-40B4-BE49-F238E27FC236}">
                <a16:creationId xmlns:a16="http://schemas.microsoft.com/office/drawing/2014/main" id="{290BAD96-10EF-4094-A850-F8D1D12C9E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80079" y="5934269"/>
            <a:ext cx="911920" cy="914206"/>
          </a:xfrm>
          <a:prstGeom prst="rect">
            <a:avLst/>
          </a:prstGeom>
          <a:effectLst/>
        </p:spPr>
      </p:pic>
    </p:spTree>
    <p:extLst>
      <p:ext uri="{BB962C8B-B14F-4D97-AF65-F5344CB8AC3E}">
        <p14:creationId xmlns:p14="http://schemas.microsoft.com/office/powerpoint/2010/main" val="64207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5224D9-35CA-4D0B-A9A7-2D8AA56404C4}"/>
              </a:ext>
            </a:extLst>
          </p:cNvPr>
          <p:cNvSpPr>
            <a:spLocks noGrp="1"/>
          </p:cNvSpPr>
          <p:nvPr>
            <p:ph type="title"/>
          </p:nvPr>
        </p:nvSpPr>
        <p:spPr>
          <a:xfrm>
            <a:off x="2013857" y="405175"/>
            <a:ext cx="10515600" cy="1325563"/>
          </a:xfrm>
        </p:spPr>
        <p:txBody>
          <a:bodyPr/>
          <a:lstStyle/>
          <a:p>
            <a:r>
              <a:rPr lang="da-DK" dirty="0"/>
              <a:t>Behandling</a:t>
            </a:r>
          </a:p>
        </p:txBody>
      </p:sp>
      <p:sp>
        <p:nvSpPr>
          <p:cNvPr id="3" name="Pladsholder til indhold 2">
            <a:extLst>
              <a:ext uri="{FF2B5EF4-FFF2-40B4-BE49-F238E27FC236}">
                <a16:creationId xmlns:a16="http://schemas.microsoft.com/office/drawing/2014/main" id="{C735E1D4-A24E-400C-9678-ED7F471FEF61}"/>
              </a:ext>
            </a:extLst>
          </p:cNvPr>
          <p:cNvSpPr>
            <a:spLocks noGrp="1"/>
          </p:cNvSpPr>
          <p:nvPr>
            <p:ph idx="1"/>
          </p:nvPr>
        </p:nvSpPr>
        <p:spPr>
          <a:xfrm>
            <a:off x="1363980" y="1760310"/>
            <a:ext cx="10190584" cy="4173959"/>
          </a:xfrm>
        </p:spPr>
        <p:txBody>
          <a:bodyPr>
            <a:noAutofit/>
          </a:bodyPr>
          <a:lstStyle/>
          <a:p>
            <a:pPr marL="0" indent="0">
              <a:buNone/>
            </a:pPr>
            <a:r>
              <a:rPr lang="da-DK" dirty="0"/>
              <a:t>For at sikre bedst mulig medicinering foreslås følgende:</a:t>
            </a:r>
          </a:p>
          <a:p>
            <a:r>
              <a:rPr lang="da-DK" dirty="0"/>
              <a:t>Køb en doserings æske, og fyld den f.eks. hver søndag for hele ugen </a:t>
            </a:r>
          </a:p>
          <a:p>
            <a:r>
              <a:rPr lang="da-DK" dirty="0"/>
              <a:t>Find det tidspunkt på dagen det passer bedst i den enkeltes program – hos mange er dette til natten. </a:t>
            </a:r>
          </a:p>
          <a:p>
            <a:r>
              <a:rPr lang="da-DK" dirty="0"/>
              <a:t>Medicin tages fast på dette tidspunkt, men glemmes en dosis, tages den blot, når man kommer i tanke om, at den er glemt (da T4 har lang halveringstid, kan der uden problemer tages dobbelt dosis dagen efter)</a:t>
            </a:r>
          </a:p>
          <a:p>
            <a:r>
              <a:rPr lang="da-DK" dirty="0"/>
              <a:t>Vigtigt med et simpelt system så man ikke skal bruge energi på at ”huske sin medicin”</a:t>
            </a:r>
          </a:p>
        </p:txBody>
      </p:sp>
      <p:pic>
        <p:nvPicPr>
          <p:cNvPr id="4" name="Billede 3">
            <a:extLst>
              <a:ext uri="{FF2B5EF4-FFF2-40B4-BE49-F238E27FC236}">
                <a16:creationId xmlns:a16="http://schemas.microsoft.com/office/drawing/2014/main" id="{DEFC0697-7E4B-428D-B339-5B71A18873FB}"/>
              </a:ext>
            </a:extLst>
          </p:cNvPr>
          <p:cNvPicPr>
            <a:picLocks noChangeAspect="1"/>
          </p:cNvPicPr>
          <p:nvPr/>
        </p:nvPicPr>
        <p:blipFill rotWithShape="1">
          <a:blip r:embed="rId3"/>
          <a:srcRect l="671" t="19671" r="72570" b="32402"/>
          <a:stretch/>
        </p:blipFill>
        <p:spPr bwMode="auto">
          <a:xfrm>
            <a:off x="191128" y="168207"/>
            <a:ext cx="1550942" cy="1562531"/>
          </a:xfrm>
          <a:prstGeom prst="rect">
            <a:avLst/>
          </a:prstGeom>
          <a:effectLst/>
          <a:extLst>
            <a:ext uri="{53640926-AAD7-44D8-BBD7-CCE9431645EC}">
              <a14:shadowObscured xmlns:a14="http://schemas.microsoft.com/office/drawing/2010/main"/>
            </a:ext>
          </a:extLst>
        </p:spPr>
      </p:pic>
      <p:pic>
        <p:nvPicPr>
          <p:cNvPr id="5" name="Billede 4" descr="Et billede, der indeholder tekst&#10;&#10;Automatisk genereret beskrivelse">
            <a:extLst>
              <a:ext uri="{FF2B5EF4-FFF2-40B4-BE49-F238E27FC236}">
                <a16:creationId xmlns:a16="http://schemas.microsoft.com/office/drawing/2014/main" id="{A82572B8-22A3-4C47-8C45-9639EACCF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9825" y="6219999"/>
            <a:ext cx="2111592" cy="596525"/>
          </a:xfrm>
          <a:prstGeom prst="rect">
            <a:avLst/>
          </a:prstGeom>
          <a:effectLst/>
        </p:spPr>
      </p:pic>
      <p:pic>
        <p:nvPicPr>
          <p:cNvPr id="6" name="Billede 5">
            <a:extLst>
              <a:ext uri="{FF2B5EF4-FFF2-40B4-BE49-F238E27FC236}">
                <a16:creationId xmlns:a16="http://schemas.microsoft.com/office/drawing/2014/main" id="{290BAD96-10EF-4094-A850-F8D1D12C9E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80079" y="5934269"/>
            <a:ext cx="911920" cy="914206"/>
          </a:xfrm>
          <a:prstGeom prst="rect">
            <a:avLst/>
          </a:prstGeom>
          <a:effectLst/>
        </p:spPr>
      </p:pic>
      <p:sp>
        <p:nvSpPr>
          <p:cNvPr id="7" name="Tekstfelt 6">
            <a:extLst>
              <a:ext uri="{FF2B5EF4-FFF2-40B4-BE49-F238E27FC236}">
                <a16:creationId xmlns:a16="http://schemas.microsoft.com/office/drawing/2014/main" id="{8A366411-993B-4788-8FA4-E7703B4D9495}"/>
              </a:ext>
            </a:extLst>
          </p:cNvPr>
          <p:cNvSpPr txBox="1"/>
          <p:nvPr/>
        </p:nvSpPr>
        <p:spPr>
          <a:xfrm>
            <a:off x="5099451" y="6452825"/>
            <a:ext cx="4041043" cy="338554"/>
          </a:xfrm>
          <a:prstGeom prst="rect">
            <a:avLst/>
          </a:prstGeom>
          <a:noFill/>
        </p:spPr>
        <p:txBody>
          <a:bodyPr wrap="none" rtlCol="0">
            <a:spAutoFit/>
          </a:bodyPr>
          <a:lstStyle/>
          <a:p>
            <a:r>
              <a:rPr lang="da-DK" sz="1600" dirty="0"/>
              <a:t>Kilde: SST, Sygdomsmestring ved lavt stofskifte</a:t>
            </a:r>
          </a:p>
        </p:txBody>
      </p:sp>
    </p:spTree>
    <p:extLst>
      <p:ext uri="{BB962C8B-B14F-4D97-AF65-F5344CB8AC3E}">
        <p14:creationId xmlns:p14="http://schemas.microsoft.com/office/powerpoint/2010/main" val="2744266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5224D9-35CA-4D0B-A9A7-2D8AA56404C4}"/>
              </a:ext>
            </a:extLst>
          </p:cNvPr>
          <p:cNvSpPr>
            <a:spLocks noGrp="1"/>
          </p:cNvSpPr>
          <p:nvPr>
            <p:ph type="title"/>
          </p:nvPr>
        </p:nvSpPr>
        <p:spPr>
          <a:xfrm>
            <a:off x="2013857" y="405175"/>
            <a:ext cx="10515600" cy="1325563"/>
          </a:xfrm>
        </p:spPr>
        <p:txBody>
          <a:bodyPr/>
          <a:lstStyle/>
          <a:p>
            <a:r>
              <a:rPr lang="da-DK" dirty="0"/>
              <a:t>Behandling</a:t>
            </a:r>
          </a:p>
        </p:txBody>
      </p:sp>
      <p:sp>
        <p:nvSpPr>
          <p:cNvPr id="3" name="Pladsholder til indhold 2">
            <a:extLst>
              <a:ext uri="{FF2B5EF4-FFF2-40B4-BE49-F238E27FC236}">
                <a16:creationId xmlns:a16="http://schemas.microsoft.com/office/drawing/2014/main" id="{C735E1D4-A24E-400C-9678-ED7F471FEF61}"/>
              </a:ext>
            </a:extLst>
          </p:cNvPr>
          <p:cNvSpPr>
            <a:spLocks noGrp="1"/>
          </p:cNvSpPr>
          <p:nvPr>
            <p:ph idx="1"/>
          </p:nvPr>
        </p:nvSpPr>
        <p:spPr>
          <a:xfrm>
            <a:off x="1501912" y="1745524"/>
            <a:ext cx="10190584" cy="4173959"/>
          </a:xfrm>
        </p:spPr>
        <p:txBody>
          <a:bodyPr>
            <a:normAutofit fontScale="92500" lnSpcReduction="20000"/>
          </a:bodyPr>
          <a:lstStyle/>
          <a:p>
            <a:pPr>
              <a:lnSpc>
                <a:spcPct val="110000"/>
              </a:lnSpc>
            </a:pPr>
            <a:r>
              <a:rPr lang="da-DK" sz="3000" dirty="0"/>
              <a:t>Hvis man får et nyt mærke stofskifte medicin, kan der være lidt ændret optagelse og blodprøver kontrolleres derfor efter ca. 4 uger. </a:t>
            </a:r>
          </a:p>
          <a:p>
            <a:r>
              <a:rPr lang="da-DK" sz="3000" dirty="0"/>
              <a:t>Hvis man får ny medicin (mod anden sygdom) eller kosttilskud – så skal blodprøver kontrolleres efter ca. 4 uger - her kan f.eks. kalktilskud, jern, medicin mod mavesår, antibiotika men også andre medikamenter påvirke optagelsen af stofskiftemedicinen. </a:t>
            </a:r>
            <a:br>
              <a:rPr lang="da-DK" sz="3000" dirty="0"/>
            </a:br>
            <a:r>
              <a:rPr lang="da-DK" sz="3000" dirty="0"/>
              <a:t>Derfor skal dosis ind imellem justeres lidt - alternativt skal T4 tages på et andet tidspunkt end den anden medicin</a:t>
            </a:r>
          </a:p>
          <a:p>
            <a:endParaRPr lang="da-DK" dirty="0"/>
          </a:p>
          <a:p>
            <a:pPr marL="0" indent="0">
              <a:buNone/>
            </a:pPr>
            <a:r>
              <a:rPr lang="da-DK" sz="3000" dirty="0">
                <a:hlinkClick r:id="rId3"/>
              </a:rPr>
              <a:t>www.min.medicin.dk</a:t>
            </a:r>
            <a:endParaRPr lang="da-DK" sz="3000" dirty="0"/>
          </a:p>
          <a:p>
            <a:pPr marL="0" indent="0">
              <a:buNone/>
            </a:pPr>
            <a:r>
              <a:rPr lang="da-DK" sz="3000" dirty="0">
                <a:hlinkClick r:id="rId4"/>
              </a:rPr>
              <a:t>www.medicinkombination.dk</a:t>
            </a:r>
            <a:r>
              <a:rPr lang="da-DK" sz="3000" dirty="0"/>
              <a:t> </a:t>
            </a:r>
          </a:p>
        </p:txBody>
      </p:sp>
      <p:pic>
        <p:nvPicPr>
          <p:cNvPr id="4" name="Billede 3">
            <a:extLst>
              <a:ext uri="{FF2B5EF4-FFF2-40B4-BE49-F238E27FC236}">
                <a16:creationId xmlns:a16="http://schemas.microsoft.com/office/drawing/2014/main" id="{DEFC0697-7E4B-428D-B339-5B71A18873FB}"/>
              </a:ext>
            </a:extLst>
          </p:cNvPr>
          <p:cNvPicPr>
            <a:picLocks noChangeAspect="1"/>
          </p:cNvPicPr>
          <p:nvPr/>
        </p:nvPicPr>
        <p:blipFill rotWithShape="1">
          <a:blip r:embed="rId5"/>
          <a:srcRect l="671" t="19671" r="72570" b="32402"/>
          <a:stretch/>
        </p:blipFill>
        <p:spPr bwMode="auto">
          <a:xfrm>
            <a:off x="191128" y="168207"/>
            <a:ext cx="1550942" cy="1562531"/>
          </a:xfrm>
          <a:prstGeom prst="rect">
            <a:avLst/>
          </a:prstGeom>
          <a:effectLst/>
          <a:extLst>
            <a:ext uri="{53640926-AAD7-44D8-BBD7-CCE9431645EC}">
              <a14:shadowObscured xmlns:a14="http://schemas.microsoft.com/office/drawing/2010/main"/>
            </a:ext>
          </a:extLst>
        </p:spPr>
      </p:pic>
      <p:pic>
        <p:nvPicPr>
          <p:cNvPr id="5" name="Billede 4" descr="Et billede, der indeholder tekst&#10;&#10;Automatisk genereret beskrivelse">
            <a:extLst>
              <a:ext uri="{FF2B5EF4-FFF2-40B4-BE49-F238E27FC236}">
                <a16:creationId xmlns:a16="http://schemas.microsoft.com/office/drawing/2014/main" id="{A82572B8-22A3-4C47-8C45-9639EACCF2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9825" y="6219999"/>
            <a:ext cx="2111592" cy="596525"/>
          </a:xfrm>
          <a:prstGeom prst="rect">
            <a:avLst/>
          </a:prstGeom>
          <a:effectLst/>
        </p:spPr>
      </p:pic>
      <p:pic>
        <p:nvPicPr>
          <p:cNvPr id="6" name="Billede 5">
            <a:extLst>
              <a:ext uri="{FF2B5EF4-FFF2-40B4-BE49-F238E27FC236}">
                <a16:creationId xmlns:a16="http://schemas.microsoft.com/office/drawing/2014/main" id="{290BAD96-10EF-4094-A850-F8D1D12C9E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80079" y="5934269"/>
            <a:ext cx="911920" cy="914206"/>
          </a:xfrm>
          <a:prstGeom prst="rect">
            <a:avLst/>
          </a:prstGeom>
          <a:effectLst/>
        </p:spPr>
      </p:pic>
      <p:sp>
        <p:nvSpPr>
          <p:cNvPr id="7" name="Tekstfelt 6">
            <a:extLst>
              <a:ext uri="{FF2B5EF4-FFF2-40B4-BE49-F238E27FC236}">
                <a16:creationId xmlns:a16="http://schemas.microsoft.com/office/drawing/2014/main" id="{65B82902-07D4-4B85-84F6-8E36C6D12E9C}"/>
              </a:ext>
            </a:extLst>
          </p:cNvPr>
          <p:cNvSpPr txBox="1"/>
          <p:nvPr/>
        </p:nvSpPr>
        <p:spPr>
          <a:xfrm>
            <a:off x="5099451" y="6452825"/>
            <a:ext cx="4041043" cy="338554"/>
          </a:xfrm>
          <a:prstGeom prst="rect">
            <a:avLst/>
          </a:prstGeom>
          <a:noFill/>
        </p:spPr>
        <p:txBody>
          <a:bodyPr wrap="none" rtlCol="0">
            <a:spAutoFit/>
          </a:bodyPr>
          <a:lstStyle/>
          <a:p>
            <a:r>
              <a:rPr lang="da-DK" sz="1600" dirty="0"/>
              <a:t>Kilde: SST, Sygdomsmestring ved lavt stofskifte</a:t>
            </a:r>
          </a:p>
        </p:txBody>
      </p:sp>
    </p:spTree>
    <p:extLst>
      <p:ext uri="{BB962C8B-B14F-4D97-AF65-F5344CB8AC3E}">
        <p14:creationId xmlns:p14="http://schemas.microsoft.com/office/powerpoint/2010/main" val="3941787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5224D9-35CA-4D0B-A9A7-2D8AA56404C4}"/>
              </a:ext>
            </a:extLst>
          </p:cNvPr>
          <p:cNvSpPr>
            <a:spLocks noGrp="1"/>
          </p:cNvSpPr>
          <p:nvPr>
            <p:ph type="title"/>
          </p:nvPr>
        </p:nvSpPr>
        <p:spPr>
          <a:xfrm>
            <a:off x="2013857" y="405175"/>
            <a:ext cx="7861663" cy="1325563"/>
          </a:xfrm>
        </p:spPr>
        <p:txBody>
          <a:bodyPr/>
          <a:lstStyle/>
          <a:p>
            <a:pPr algn="ctr"/>
            <a:r>
              <a:rPr lang="da-DK" dirty="0"/>
              <a:t>Aktiv pause</a:t>
            </a:r>
          </a:p>
        </p:txBody>
      </p:sp>
      <p:pic>
        <p:nvPicPr>
          <p:cNvPr id="4" name="Billede 3">
            <a:extLst>
              <a:ext uri="{FF2B5EF4-FFF2-40B4-BE49-F238E27FC236}">
                <a16:creationId xmlns:a16="http://schemas.microsoft.com/office/drawing/2014/main" id="{DEFC0697-7E4B-428D-B339-5B71A18873FB}"/>
              </a:ext>
            </a:extLst>
          </p:cNvPr>
          <p:cNvPicPr>
            <a:picLocks noChangeAspect="1"/>
          </p:cNvPicPr>
          <p:nvPr/>
        </p:nvPicPr>
        <p:blipFill rotWithShape="1">
          <a:blip r:embed="rId3"/>
          <a:srcRect l="671" t="19671" r="72570" b="32402"/>
          <a:stretch/>
        </p:blipFill>
        <p:spPr bwMode="auto">
          <a:xfrm>
            <a:off x="191128" y="168207"/>
            <a:ext cx="1550942" cy="1562531"/>
          </a:xfrm>
          <a:prstGeom prst="rect">
            <a:avLst/>
          </a:prstGeom>
          <a:effectLst/>
          <a:extLst>
            <a:ext uri="{53640926-AAD7-44D8-BBD7-CCE9431645EC}">
              <a14:shadowObscured xmlns:a14="http://schemas.microsoft.com/office/drawing/2010/main"/>
            </a:ext>
          </a:extLst>
        </p:spPr>
      </p:pic>
      <p:pic>
        <p:nvPicPr>
          <p:cNvPr id="5" name="Billede 4" descr="Et billede, der indeholder tekst&#10;&#10;Automatisk genereret beskrivelse">
            <a:extLst>
              <a:ext uri="{FF2B5EF4-FFF2-40B4-BE49-F238E27FC236}">
                <a16:creationId xmlns:a16="http://schemas.microsoft.com/office/drawing/2014/main" id="{A82572B8-22A3-4C47-8C45-9639EACCF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9825" y="6219999"/>
            <a:ext cx="2111592" cy="596525"/>
          </a:xfrm>
          <a:prstGeom prst="rect">
            <a:avLst/>
          </a:prstGeom>
          <a:effectLst/>
        </p:spPr>
      </p:pic>
      <p:pic>
        <p:nvPicPr>
          <p:cNvPr id="6" name="Billede 5">
            <a:extLst>
              <a:ext uri="{FF2B5EF4-FFF2-40B4-BE49-F238E27FC236}">
                <a16:creationId xmlns:a16="http://schemas.microsoft.com/office/drawing/2014/main" id="{290BAD96-10EF-4094-A850-F8D1D12C9E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80079" y="5934269"/>
            <a:ext cx="911920" cy="914206"/>
          </a:xfrm>
          <a:prstGeom prst="rect">
            <a:avLst/>
          </a:prstGeom>
          <a:effectLst/>
        </p:spPr>
      </p:pic>
      <p:pic>
        <p:nvPicPr>
          <p:cNvPr id="9" name="Pladsholder til indhold 8" descr="Sjippetov kontur">
            <a:extLst>
              <a:ext uri="{FF2B5EF4-FFF2-40B4-BE49-F238E27FC236}">
                <a16:creationId xmlns:a16="http://schemas.microsoft.com/office/drawing/2014/main" id="{19764DBF-EABB-49E2-934B-55843D91E8E3}"/>
              </a:ext>
            </a:extLst>
          </p:cNvPr>
          <p:cNvPicPr>
            <a:picLocks noGrp="1" noChangeAspect="1"/>
          </p:cNvPicPr>
          <p:nvPr>
            <p:ph idx="1"/>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14973" y="2067833"/>
            <a:ext cx="3059430" cy="3059430"/>
          </a:xfrm>
        </p:spPr>
      </p:pic>
    </p:spTree>
    <p:extLst>
      <p:ext uri="{BB962C8B-B14F-4D97-AF65-F5344CB8AC3E}">
        <p14:creationId xmlns:p14="http://schemas.microsoft.com/office/powerpoint/2010/main" val="3150379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5224D9-35CA-4D0B-A9A7-2D8AA56404C4}"/>
              </a:ext>
            </a:extLst>
          </p:cNvPr>
          <p:cNvSpPr>
            <a:spLocks noGrp="1"/>
          </p:cNvSpPr>
          <p:nvPr>
            <p:ph type="title"/>
          </p:nvPr>
        </p:nvSpPr>
        <p:spPr>
          <a:xfrm>
            <a:off x="2013857" y="405175"/>
            <a:ext cx="10515600" cy="1325563"/>
          </a:xfrm>
        </p:spPr>
        <p:txBody>
          <a:bodyPr/>
          <a:lstStyle/>
          <a:p>
            <a:r>
              <a:rPr lang="da-DK" dirty="0"/>
              <a:t>Symptomer trods behandling</a:t>
            </a:r>
          </a:p>
        </p:txBody>
      </p:sp>
      <p:sp>
        <p:nvSpPr>
          <p:cNvPr id="3" name="Pladsholder til indhold 2">
            <a:extLst>
              <a:ext uri="{FF2B5EF4-FFF2-40B4-BE49-F238E27FC236}">
                <a16:creationId xmlns:a16="http://schemas.microsoft.com/office/drawing/2014/main" id="{C735E1D4-A24E-400C-9678-ED7F471FEF61}"/>
              </a:ext>
            </a:extLst>
          </p:cNvPr>
          <p:cNvSpPr>
            <a:spLocks noGrp="1"/>
          </p:cNvSpPr>
          <p:nvPr>
            <p:ph idx="1"/>
          </p:nvPr>
        </p:nvSpPr>
        <p:spPr>
          <a:xfrm>
            <a:off x="1545455" y="1805748"/>
            <a:ext cx="10190584" cy="4394576"/>
          </a:xfrm>
        </p:spPr>
        <p:txBody>
          <a:bodyPr>
            <a:normAutofit/>
          </a:bodyPr>
          <a:lstStyle/>
          <a:p>
            <a:r>
              <a:rPr lang="da-DK" dirty="0"/>
              <a:t>15-20% oplever symptomer trods behandling</a:t>
            </a:r>
          </a:p>
          <a:p>
            <a:endParaRPr lang="da-DK" dirty="0"/>
          </a:p>
          <a:p>
            <a:r>
              <a:rPr lang="da-DK" dirty="0"/>
              <a:t>Velbehandlet?</a:t>
            </a:r>
          </a:p>
          <a:p>
            <a:r>
              <a:rPr lang="da-DK" dirty="0"/>
              <a:t>Hvornår tages medicin?</a:t>
            </a:r>
          </a:p>
          <a:p>
            <a:r>
              <a:rPr lang="da-DK" dirty="0"/>
              <a:t>Anden sygdom?</a:t>
            </a:r>
          </a:p>
          <a:p>
            <a:r>
              <a:rPr lang="da-DK" dirty="0"/>
              <a:t>Konstruktiv samtale med egen læge/endokrinolog</a:t>
            </a:r>
          </a:p>
          <a:p>
            <a:r>
              <a:rPr lang="da-DK" dirty="0"/>
              <a:t>Almene symptomer</a:t>
            </a:r>
          </a:p>
          <a:p>
            <a:r>
              <a:rPr lang="da-DK" dirty="0"/>
              <a:t>Levevis</a:t>
            </a:r>
          </a:p>
        </p:txBody>
      </p:sp>
      <p:pic>
        <p:nvPicPr>
          <p:cNvPr id="4" name="Billede 3">
            <a:extLst>
              <a:ext uri="{FF2B5EF4-FFF2-40B4-BE49-F238E27FC236}">
                <a16:creationId xmlns:a16="http://schemas.microsoft.com/office/drawing/2014/main" id="{DEFC0697-7E4B-428D-B339-5B71A18873FB}"/>
              </a:ext>
            </a:extLst>
          </p:cNvPr>
          <p:cNvPicPr>
            <a:picLocks noChangeAspect="1"/>
          </p:cNvPicPr>
          <p:nvPr/>
        </p:nvPicPr>
        <p:blipFill rotWithShape="1">
          <a:blip r:embed="rId3"/>
          <a:srcRect l="671" t="19671" r="72570" b="32402"/>
          <a:stretch/>
        </p:blipFill>
        <p:spPr bwMode="auto">
          <a:xfrm>
            <a:off x="191128" y="168207"/>
            <a:ext cx="1550942" cy="1562531"/>
          </a:xfrm>
          <a:prstGeom prst="rect">
            <a:avLst/>
          </a:prstGeom>
          <a:effectLst/>
          <a:extLst>
            <a:ext uri="{53640926-AAD7-44D8-BBD7-CCE9431645EC}">
              <a14:shadowObscured xmlns:a14="http://schemas.microsoft.com/office/drawing/2010/main"/>
            </a:ext>
          </a:extLst>
        </p:spPr>
      </p:pic>
      <p:pic>
        <p:nvPicPr>
          <p:cNvPr id="5" name="Billede 4" descr="Et billede, der indeholder tekst&#10;&#10;Automatisk genereret beskrivelse">
            <a:extLst>
              <a:ext uri="{FF2B5EF4-FFF2-40B4-BE49-F238E27FC236}">
                <a16:creationId xmlns:a16="http://schemas.microsoft.com/office/drawing/2014/main" id="{A82572B8-22A3-4C47-8C45-9639EACCF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9825" y="6219999"/>
            <a:ext cx="2111592" cy="596525"/>
          </a:xfrm>
          <a:prstGeom prst="rect">
            <a:avLst/>
          </a:prstGeom>
          <a:effectLst/>
        </p:spPr>
      </p:pic>
      <p:pic>
        <p:nvPicPr>
          <p:cNvPr id="6" name="Billede 5">
            <a:extLst>
              <a:ext uri="{FF2B5EF4-FFF2-40B4-BE49-F238E27FC236}">
                <a16:creationId xmlns:a16="http://schemas.microsoft.com/office/drawing/2014/main" id="{290BAD96-10EF-4094-A850-F8D1D12C9E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80079" y="5934269"/>
            <a:ext cx="911920" cy="914206"/>
          </a:xfrm>
          <a:prstGeom prst="rect">
            <a:avLst/>
          </a:prstGeom>
          <a:effectLst/>
        </p:spPr>
      </p:pic>
    </p:spTree>
    <p:extLst>
      <p:ext uri="{BB962C8B-B14F-4D97-AF65-F5344CB8AC3E}">
        <p14:creationId xmlns:p14="http://schemas.microsoft.com/office/powerpoint/2010/main" val="699912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5224D9-35CA-4D0B-A9A7-2D8AA56404C4}"/>
              </a:ext>
            </a:extLst>
          </p:cNvPr>
          <p:cNvSpPr>
            <a:spLocks noGrp="1"/>
          </p:cNvSpPr>
          <p:nvPr>
            <p:ph type="title"/>
          </p:nvPr>
        </p:nvSpPr>
        <p:spPr>
          <a:xfrm>
            <a:off x="2013857" y="300027"/>
            <a:ext cx="10515600" cy="1325563"/>
          </a:xfrm>
        </p:spPr>
        <p:txBody>
          <a:bodyPr/>
          <a:lstStyle/>
          <a:p>
            <a:r>
              <a:rPr lang="da-DK" dirty="0"/>
              <a:t>Forslag til samtalen med egen læge</a:t>
            </a:r>
          </a:p>
        </p:txBody>
      </p:sp>
      <p:sp>
        <p:nvSpPr>
          <p:cNvPr id="3" name="Pladsholder til indhold 2">
            <a:extLst>
              <a:ext uri="{FF2B5EF4-FFF2-40B4-BE49-F238E27FC236}">
                <a16:creationId xmlns:a16="http://schemas.microsoft.com/office/drawing/2014/main" id="{C735E1D4-A24E-400C-9678-ED7F471FEF61}"/>
              </a:ext>
            </a:extLst>
          </p:cNvPr>
          <p:cNvSpPr>
            <a:spLocks noGrp="1"/>
          </p:cNvSpPr>
          <p:nvPr>
            <p:ph idx="1"/>
          </p:nvPr>
        </p:nvSpPr>
        <p:spPr>
          <a:xfrm>
            <a:off x="1742070" y="1549573"/>
            <a:ext cx="10190584" cy="4829639"/>
          </a:xfrm>
        </p:spPr>
        <p:txBody>
          <a:bodyPr>
            <a:normAutofit fontScale="92500" lnSpcReduction="10000"/>
          </a:bodyPr>
          <a:lstStyle/>
          <a:p>
            <a:r>
              <a:rPr lang="da-DK" dirty="0"/>
              <a:t>Bestil dobbelttid</a:t>
            </a:r>
          </a:p>
          <a:p>
            <a:r>
              <a:rPr lang="da-DK" dirty="0"/>
              <a:t>Hav en pårørende med</a:t>
            </a:r>
          </a:p>
          <a:p>
            <a:r>
              <a:rPr lang="da-DK" dirty="0"/>
              <a:t>Medbring dagbog over symptomer</a:t>
            </a:r>
          </a:p>
          <a:p>
            <a:r>
              <a:rPr lang="da-DK" dirty="0"/>
              <a:t>Vær konkret og giv eksempler</a:t>
            </a:r>
          </a:p>
          <a:p>
            <a:pPr lvl="1"/>
            <a:r>
              <a:rPr lang="da-DK" dirty="0"/>
              <a:t>fx: Hvor mange timer har du sovet om natten den seneste uge?</a:t>
            </a:r>
          </a:p>
          <a:p>
            <a:pPr lvl="1"/>
            <a:r>
              <a:rPr lang="da-DK" dirty="0"/>
              <a:t>Hvor har du smerter? </a:t>
            </a:r>
          </a:p>
          <a:p>
            <a:pPr lvl="1"/>
            <a:r>
              <a:rPr lang="da-DK" dirty="0"/>
              <a:t>Hvad øger/nedsætter smerterne?</a:t>
            </a:r>
          </a:p>
          <a:p>
            <a:pPr lvl="1"/>
            <a:r>
              <a:rPr lang="da-DK" dirty="0"/>
              <a:t>Hvad har du energi </a:t>
            </a:r>
            <a:r>
              <a:rPr lang="da-DK" sz="2600" dirty="0"/>
              <a:t>til</a:t>
            </a:r>
            <a:r>
              <a:rPr lang="da-DK" dirty="0"/>
              <a:t> i hverdagen?</a:t>
            </a:r>
          </a:p>
          <a:p>
            <a:r>
              <a:rPr lang="da-DK" dirty="0"/>
              <a:t>Hav tillid og tro på at din egen læge vil dig det bedste</a:t>
            </a:r>
          </a:p>
          <a:p>
            <a:r>
              <a:rPr lang="da-DK" dirty="0"/>
              <a:t>Hav tålmodighed – justering af medicin kan tage tid</a:t>
            </a:r>
          </a:p>
          <a:p>
            <a:r>
              <a:rPr lang="da-DK" dirty="0"/>
              <a:t>Er kemien der ikke mellem dig og egen læge, er det muligt at skifte.</a:t>
            </a:r>
          </a:p>
        </p:txBody>
      </p:sp>
      <p:pic>
        <p:nvPicPr>
          <p:cNvPr id="4" name="Billede 3">
            <a:extLst>
              <a:ext uri="{FF2B5EF4-FFF2-40B4-BE49-F238E27FC236}">
                <a16:creationId xmlns:a16="http://schemas.microsoft.com/office/drawing/2014/main" id="{DEFC0697-7E4B-428D-B339-5B71A18873FB}"/>
              </a:ext>
            </a:extLst>
          </p:cNvPr>
          <p:cNvPicPr>
            <a:picLocks noChangeAspect="1"/>
          </p:cNvPicPr>
          <p:nvPr/>
        </p:nvPicPr>
        <p:blipFill rotWithShape="1">
          <a:blip r:embed="rId3"/>
          <a:srcRect l="671" t="19671" r="72570" b="32402"/>
          <a:stretch/>
        </p:blipFill>
        <p:spPr bwMode="auto">
          <a:xfrm>
            <a:off x="191128" y="168207"/>
            <a:ext cx="1550942" cy="1562531"/>
          </a:xfrm>
          <a:prstGeom prst="rect">
            <a:avLst/>
          </a:prstGeom>
          <a:effectLst/>
          <a:extLst>
            <a:ext uri="{53640926-AAD7-44D8-BBD7-CCE9431645EC}">
              <a14:shadowObscured xmlns:a14="http://schemas.microsoft.com/office/drawing/2010/main"/>
            </a:ext>
          </a:extLst>
        </p:spPr>
      </p:pic>
      <p:pic>
        <p:nvPicPr>
          <p:cNvPr id="5" name="Billede 4" descr="Et billede, der indeholder tekst&#10;&#10;Automatisk genereret beskrivelse">
            <a:extLst>
              <a:ext uri="{FF2B5EF4-FFF2-40B4-BE49-F238E27FC236}">
                <a16:creationId xmlns:a16="http://schemas.microsoft.com/office/drawing/2014/main" id="{A82572B8-22A3-4C47-8C45-9639EACCF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9825" y="6219999"/>
            <a:ext cx="2111592" cy="596525"/>
          </a:xfrm>
          <a:prstGeom prst="rect">
            <a:avLst/>
          </a:prstGeom>
          <a:effectLst/>
        </p:spPr>
      </p:pic>
      <p:pic>
        <p:nvPicPr>
          <p:cNvPr id="6" name="Billede 5">
            <a:extLst>
              <a:ext uri="{FF2B5EF4-FFF2-40B4-BE49-F238E27FC236}">
                <a16:creationId xmlns:a16="http://schemas.microsoft.com/office/drawing/2014/main" id="{290BAD96-10EF-4094-A850-F8D1D12C9E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80079" y="5934269"/>
            <a:ext cx="911920" cy="914206"/>
          </a:xfrm>
          <a:prstGeom prst="rect">
            <a:avLst/>
          </a:prstGeom>
          <a:effectLst/>
        </p:spPr>
      </p:pic>
    </p:spTree>
    <p:extLst>
      <p:ext uri="{BB962C8B-B14F-4D97-AF65-F5344CB8AC3E}">
        <p14:creationId xmlns:p14="http://schemas.microsoft.com/office/powerpoint/2010/main" val="1795958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5224D9-35CA-4D0B-A9A7-2D8AA56404C4}"/>
              </a:ext>
            </a:extLst>
          </p:cNvPr>
          <p:cNvSpPr>
            <a:spLocks noGrp="1"/>
          </p:cNvSpPr>
          <p:nvPr>
            <p:ph type="title"/>
          </p:nvPr>
        </p:nvSpPr>
        <p:spPr>
          <a:xfrm>
            <a:off x="2013856" y="226511"/>
            <a:ext cx="9599024" cy="1325563"/>
          </a:xfrm>
        </p:spPr>
        <p:txBody>
          <a:bodyPr/>
          <a:lstStyle/>
          <a:p>
            <a:r>
              <a:rPr lang="da-DK" dirty="0"/>
              <a:t>Et studie undersøger hvilken behandling patienter foretrækker</a:t>
            </a:r>
          </a:p>
        </p:txBody>
      </p:sp>
      <p:pic>
        <p:nvPicPr>
          <p:cNvPr id="4" name="Billede 3">
            <a:extLst>
              <a:ext uri="{FF2B5EF4-FFF2-40B4-BE49-F238E27FC236}">
                <a16:creationId xmlns:a16="http://schemas.microsoft.com/office/drawing/2014/main" id="{DEFC0697-7E4B-428D-B339-5B71A18873FB}"/>
              </a:ext>
            </a:extLst>
          </p:cNvPr>
          <p:cNvPicPr>
            <a:picLocks noChangeAspect="1"/>
          </p:cNvPicPr>
          <p:nvPr/>
        </p:nvPicPr>
        <p:blipFill rotWithShape="1">
          <a:blip r:embed="rId3"/>
          <a:srcRect l="671" t="19671" r="72570" b="32402"/>
          <a:stretch/>
        </p:blipFill>
        <p:spPr bwMode="auto">
          <a:xfrm>
            <a:off x="191128" y="168207"/>
            <a:ext cx="1550942" cy="1562531"/>
          </a:xfrm>
          <a:prstGeom prst="rect">
            <a:avLst/>
          </a:prstGeom>
          <a:effectLst/>
          <a:extLst>
            <a:ext uri="{53640926-AAD7-44D8-BBD7-CCE9431645EC}">
              <a14:shadowObscured xmlns:a14="http://schemas.microsoft.com/office/drawing/2010/main"/>
            </a:ext>
          </a:extLst>
        </p:spPr>
      </p:pic>
      <p:sp>
        <p:nvSpPr>
          <p:cNvPr id="3" name="Tekstfelt 2">
            <a:extLst>
              <a:ext uri="{FF2B5EF4-FFF2-40B4-BE49-F238E27FC236}">
                <a16:creationId xmlns:a16="http://schemas.microsoft.com/office/drawing/2014/main" id="{D8389CDD-8C02-1A0E-0697-A1228E4864E8}"/>
              </a:ext>
            </a:extLst>
          </p:cNvPr>
          <p:cNvSpPr txBox="1"/>
          <p:nvPr/>
        </p:nvSpPr>
        <p:spPr>
          <a:xfrm flipH="1">
            <a:off x="10474706" y="6430412"/>
            <a:ext cx="1861760" cy="369332"/>
          </a:xfrm>
          <a:prstGeom prst="rect">
            <a:avLst/>
          </a:prstGeom>
          <a:noFill/>
        </p:spPr>
        <p:txBody>
          <a:bodyPr wrap="square" rtlCol="0">
            <a:spAutoFit/>
          </a:bodyPr>
          <a:lstStyle/>
          <a:p>
            <a:r>
              <a:rPr lang="da-DK" dirty="0"/>
              <a:t>Shakir et al 2021</a:t>
            </a:r>
          </a:p>
        </p:txBody>
      </p:sp>
      <p:sp>
        <p:nvSpPr>
          <p:cNvPr id="9" name="Tekstfelt 8">
            <a:extLst>
              <a:ext uri="{FF2B5EF4-FFF2-40B4-BE49-F238E27FC236}">
                <a16:creationId xmlns:a16="http://schemas.microsoft.com/office/drawing/2014/main" id="{C0A16425-D7B1-2944-C470-3750EE1FA270}"/>
              </a:ext>
            </a:extLst>
          </p:cNvPr>
          <p:cNvSpPr txBox="1"/>
          <p:nvPr/>
        </p:nvSpPr>
        <p:spPr>
          <a:xfrm>
            <a:off x="1393371" y="1730738"/>
            <a:ext cx="9405257" cy="5262979"/>
          </a:xfrm>
          <a:prstGeom prst="rect">
            <a:avLst/>
          </a:prstGeom>
          <a:noFill/>
        </p:spPr>
        <p:txBody>
          <a:bodyPr wrap="square" rtlCol="0">
            <a:spAutoFit/>
          </a:bodyPr>
          <a:lstStyle/>
          <a:p>
            <a:pPr marL="342900" indent="-342900">
              <a:buFont typeface="Arial" panose="020B0604020202020204" pitchFamily="34" charset="0"/>
              <a:buChar char="•"/>
            </a:pPr>
            <a:r>
              <a:rPr lang="da-DK" sz="2800" dirty="0"/>
              <a:t>75 patienter afprøver 3 forskellige behandlingsmuligheder (T4, T4+T3, </a:t>
            </a:r>
            <a:r>
              <a:rPr lang="da-DK" sz="2800" dirty="0" err="1"/>
              <a:t>Thyroid</a:t>
            </a:r>
            <a:r>
              <a:rPr lang="da-DK" sz="2800" dirty="0"/>
              <a:t>) </a:t>
            </a:r>
          </a:p>
          <a:p>
            <a:pPr marL="342900" indent="-342900">
              <a:buFont typeface="Arial" panose="020B0604020202020204" pitchFamily="34" charset="0"/>
              <a:buChar char="•"/>
            </a:pPr>
            <a:r>
              <a:rPr lang="da-DK" sz="2800" dirty="0"/>
              <a:t>Hver behandlingsperiode varer 22 uger</a:t>
            </a:r>
          </a:p>
          <a:p>
            <a:pPr marL="342900" indent="-342900">
              <a:buFont typeface="Arial" panose="020B0604020202020204" pitchFamily="34" charset="0"/>
              <a:buChar char="•"/>
            </a:pPr>
            <a:r>
              <a:rPr lang="da-DK" sz="2800" dirty="0"/>
              <a:t>Randomiseret, blindet, crossover forsøg</a:t>
            </a:r>
          </a:p>
          <a:p>
            <a:pPr marL="342900" indent="-342900">
              <a:buFont typeface="Arial" panose="020B0604020202020204" pitchFamily="34" charset="0"/>
              <a:buChar char="•"/>
            </a:pPr>
            <a:r>
              <a:rPr lang="da-DK" sz="2800" dirty="0"/>
              <a:t>Efter alle tre behandlingsmuligheder bliver deltagerne spurgt om hvilken behandling de foretrak</a:t>
            </a:r>
          </a:p>
          <a:p>
            <a:pPr marL="342900" indent="-342900">
              <a:buFont typeface="Arial" panose="020B0604020202020204" pitchFamily="34" charset="0"/>
              <a:buChar char="•"/>
            </a:pPr>
            <a:endParaRPr lang="da-DK" sz="2800" dirty="0"/>
          </a:p>
          <a:p>
            <a:pPr marL="342900" indent="-342900">
              <a:buFont typeface="Arial" panose="020B0604020202020204" pitchFamily="34" charset="0"/>
              <a:buChar char="•"/>
            </a:pPr>
            <a:r>
              <a:rPr lang="da-DK" sz="2800" dirty="0"/>
              <a:t>Konklusion: Som gruppe så man ikke nogen forskel på de tre behandlingsmuligheder. De patienter, som havde flest symptomer på T4 foretrak behandling med T4 + T3 eller </a:t>
            </a:r>
            <a:r>
              <a:rPr lang="da-DK" sz="2800" dirty="0" err="1"/>
              <a:t>Thyroid</a:t>
            </a:r>
            <a:endParaRPr lang="da-DK" sz="2800" dirty="0"/>
          </a:p>
          <a:p>
            <a:endParaRPr lang="da-DK" sz="2800" dirty="0"/>
          </a:p>
        </p:txBody>
      </p:sp>
    </p:spTree>
    <p:extLst>
      <p:ext uri="{BB962C8B-B14F-4D97-AF65-F5344CB8AC3E}">
        <p14:creationId xmlns:p14="http://schemas.microsoft.com/office/powerpoint/2010/main" val="385882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DEFC0697-7E4B-428D-B339-5B71A18873FB}"/>
              </a:ext>
            </a:extLst>
          </p:cNvPr>
          <p:cNvPicPr>
            <a:picLocks noChangeAspect="1"/>
          </p:cNvPicPr>
          <p:nvPr/>
        </p:nvPicPr>
        <p:blipFill rotWithShape="1">
          <a:blip r:embed="rId3"/>
          <a:srcRect l="671" t="19671" r="72570" b="32402"/>
          <a:stretch/>
        </p:blipFill>
        <p:spPr bwMode="auto">
          <a:xfrm>
            <a:off x="191128" y="168207"/>
            <a:ext cx="1550942" cy="1562531"/>
          </a:xfrm>
          <a:prstGeom prst="rect">
            <a:avLst/>
          </a:prstGeom>
          <a:effectLst/>
          <a:extLst>
            <a:ext uri="{53640926-AAD7-44D8-BBD7-CCE9431645EC}">
              <a14:shadowObscured xmlns:a14="http://schemas.microsoft.com/office/drawing/2010/main"/>
            </a:ext>
          </a:extLst>
        </p:spPr>
      </p:pic>
      <p:pic>
        <p:nvPicPr>
          <p:cNvPr id="5" name="Billede 4" descr="Et billede, der indeholder tekst&#10;&#10;Automatisk genereret beskrivelse">
            <a:extLst>
              <a:ext uri="{FF2B5EF4-FFF2-40B4-BE49-F238E27FC236}">
                <a16:creationId xmlns:a16="http://schemas.microsoft.com/office/drawing/2014/main" id="{A82572B8-22A3-4C47-8C45-9639EACCF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9825" y="6219999"/>
            <a:ext cx="2111592" cy="596525"/>
          </a:xfrm>
          <a:prstGeom prst="rect">
            <a:avLst/>
          </a:prstGeom>
          <a:effectLst/>
        </p:spPr>
      </p:pic>
      <p:pic>
        <p:nvPicPr>
          <p:cNvPr id="6" name="Billede 5">
            <a:extLst>
              <a:ext uri="{FF2B5EF4-FFF2-40B4-BE49-F238E27FC236}">
                <a16:creationId xmlns:a16="http://schemas.microsoft.com/office/drawing/2014/main" id="{290BAD96-10EF-4094-A850-F8D1D12C9E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80079" y="5934269"/>
            <a:ext cx="911920" cy="914206"/>
          </a:xfrm>
          <a:prstGeom prst="rect">
            <a:avLst/>
          </a:prstGeom>
          <a:effectLst/>
        </p:spPr>
      </p:pic>
      <p:pic>
        <p:nvPicPr>
          <p:cNvPr id="3" name="Billede 2">
            <a:extLst>
              <a:ext uri="{FF2B5EF4-FFF2-40B4-BE49-F238E27FC236}">
                <a16:creationId xmlns:a16="http://schemas.microsoft.com/office/drawing/2014/main" id="{9278D6D9-16DA-F95E-29D2-DE1CEA325E38}"/>
              </a:ext>
            </a:extLst>
          </p:cNvPr>
          <p:cNvPicPr>
            <a:picLocks noChangeAspect="1"/>
          </p:cNvPicPr>
          <p:nvPr/>
        </p:nvPicPr>
        <p:blipFill>
          <a:blip r:embed="rId6"/>
          <a:stretch>
            <a:fillRect/>
          </a:stretch>
        </p:blipFill>
        <p:spPr>
          <a:xfrm>
            <a:off x="1760732" y="168207"/>
            <a:ext cx="9601200" cy="5857875"/>
          </a:xfrm>
          <a:prstGeom prst="rect">
            <a:avLst/>
          </a:prstGeom>
        </p:spPr>
      </p:pic>
    </p:spTree>
    <p:extLst>
      <p:ext uri="{BB962C8B-B14F-4D97-AF65-F5344CB8AC3E}">
        <p14:creationId xmlns:p14="http://schemas.microsoft.com/office/powerpoint/2010/main" val="3202684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5224D9-35CA-4D0B-A9A7-2D8AA56404C4}"/>
              </a:ext>
            </a:extLst>
          </p:cNvPr>
          <p:cNvSpPr>
            <a:spLocks noGrp="1"/>
          </p:cNvSpPr>
          <p:nvPr>
            <p:ph type="title"/>
          </p:nvPr>
        </p:nvSpPr>
        <p:spPr>
          <a:xfrm>
            <a:off x="2013857" y="405175"/>
            <a:ext cx="10515600" cy="1325563"/>
          </a:xfrm>
        </p:spPr>
        <p:txBody>
          <a:bodyPr/>
          <a:lstStyle/>
          <a:p>
            <a:r>
              <a:rPr lang="da-DK" dirty="0"/>
              <a:t>Opsamling</a:t>
            </a:r>
          </a:p>
        </p:txBody>
      </p:sp>
      <p:sp>
        <p:nvSpPr>
          <p:cNvPr id="3" name="Pladsholder til indhold 2">
            <a:extLst>
              <a:ext uri="{FF2B5EF4-FFF2-40B4-BE49-F238E27FC236}">
                <a16:creationId xmlns:a16="http://schemas.microsoft.com/office/drawing/2014/main" id="{C735E1D4-A24E-400C-9678-ED7F471FEF61}"/>
              </a:ext>
            </a:extLst>
          </p:cNvPr>
          <p:cNvSpPr>
            <a:spLocks noGrp="1"/>
          </p:cNvSpPr>
          <p:nvPr>
            <p:ph idx="1"/>
          </p:nvPr>
        </p:nvSpPr>
        <p:spPr>
          <a:xfrm>
            <a:off x="838200" y="1825625"/>
            <a:ext cx="10190584" cy="4173959"/>
          </a:xfrm>
        </p:spPr>
        <p:txBody>
          <a:bodyPr/>
          <a:lstStyle/>
          <a:p>
            <a:endParaRPr lang="da-DK" dirty="0"/>
          </a:p>
          <a:p>
            <a:r>
              <a:rPr lang="da-DK" dirty="0"/>
              <a:t>Spørgsmål?</a:t>
            </a:r>
          </a:p>
          <a:p>
            <a:r>
              <a:rPr lang="da-DK" dirty="0"/>
              <a:t>Hvad tager du med hjem i dag?</a:t>
            </a:r>
          </a:p>
          <a:p>
            <a:endParaRPr lang="da-DK" dirty="0"/>
          </a:p>
        </p:txBody>
      </p:sp>
      <p:pic>
        <p:nvPicPr>
          <p:cNvPr id="4" name="Billede 3">
            <a:extLst>
              <a:ext uri="{FF2B5EF4-FFF2-40B4-BE49-F238E27FC236}">
                <a16:creationId xmlns:a16="http://schemas.microsoft.com/office/drawing/2014/main" id="{DEFC0697-7E4B-428D-B339-5B71A18873FB}"/>
              </a:ext>
            </a:extLst>
          </p:cNvPr>
          <p:cNvPicPr>
            <a:picLocks noChangeAspect="1"/>
          </p:cNvPicPr>
          <p:nvPr/>
        </p:nvPicPr>
        <p:blipFill rotWithShape="1">
          <a:blip r:embed="rId3"/>
          <a:srcRect l="671" t="19671" r="72570" b="32402"/>
          <a:stretch/>
        </p:blipFill>
        <p:spPr bwMode="auto">
          <a:xfrm>
            <a:off x="191128" y="168207"/>
            <a:ext cx="1550942" cy="1562531"/>
          </a:xfrm>
          <a:prstGeom prst="rect">
            <a:avLst/>
          </a:prstGeom>
          <a:effectLst/>
          <a:extLst>
            <a:ext uri="{53640926-AAD7-44D8-BBD7-CCE9431645EC}">
              <a14:shadowObscured xmlns:a14="http://schemas.microsoft.com/office/drawing/2010/main"/>
            </a:ext>
          </a:extLst>
        </p:spPr>
      </p:pic>
      <p:pic>
        <p:nvPicPr>
          <p:cNvPr id="5" name="Billede 4" descr="Et billede, der indeholder tekst&#10;&#10;Automatisk genereret beskrivelse">
            <a:extLst>
              <a:ext uri="{FF2B5EF4-FFF2-40B4-BE49-F238E27FC236}">
                <a16:creationId xmlns:a16="http://schemas.microsoft.com/office/drawing/2014/main" id="{A82572B8-22A3-4C47-8C45-9639EACCF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9825" y="6219999"/>
            <a:ext cx="2111592" cy="596525"/>
          </a:xfrm>
          <a:prstGeom prst="rect">
            <a:avLst/>
          </a:prstGeom>
          <a:effectLst/>
        </p:spPr>
      </p:pic>
      <p:pic>
        <p:nvPicPr>
          <p:cNvPr id="6" name="Billede 5">
            <a:extLst>
              <a:ext uri="{FF2B5EF4-FFF2-40B4-BE49-F238E27FC236}">
                <a16:creationId xmlns:a16="http://schemas.microsoft.com/office/drawing/2014/main" id="{290BAD96-10EF-4094-A850-F8D1D12C9E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80079" y="5934269"/>
            <a:ext cx="911920" cy="914206"/>
          </a:xfrm>
          <a:prstGeom prst="rect">
            <a:avLst/>
          </a:prstGeom>
          <a:effectLst/>
        </p:spPr>
      </p:pic>
    </p:spTree>
    <p:extLst>
      <p:ext uri="{BB962C8B-B14F-4D97-AF65-F5344CB8AC3E}">
        <p14:creationId xmlns:p14="http://schemas.microsoft.com/office/powerpoint/2010/main" val="1611510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5224D9-35CA-4D0B-A9A7-2D8AA56404C4}"/>
              </a:ext>
            </a:extLst>
          </p:cNvPr>
          <p:cNvSpPr>
            <a:spLocks noGrp="1"/>
          </p:cNvSpPr>
          <p:nvPr>
            <p:ph type="title"/>
          </p:nvPr>
        </p:nvSpPr>
        <p:spPr>
          <a:xfrm>
            <a:off x="2013857" y="405175"/>
            <a:ext cx="10515600" cy="1325563"/>
          </a:xfrm>
        </p:spPr>
        <p:txBody>
          <a:bodyPr/>
          <a:lstStyle/>
          <a:p>
            <a:r>
              <a:rPr lang="da-DK" dirty="0"/>
              <a:t>Siden sidst…</a:t>
            </a:r>
          </a:p>
        </p:txBody>
      </p:sp>
      <p:sp>
        <p:nvSpPr>
          <p:cNvPr id="3" name="Pladsholder til indhold 2">
            <a:extLst>
              <a:ext uri="{FF2B5EF4-FFF2-40B4-BE49-F238E27FC236}">
                <a16:creationId xmlns:a16="http://schemas.microsoft.com/office/drawing/2014/main" id="{C735E1D4-A24E-400C-9678-ED7F471FEF61}"/>
              </a:ext>
            </a:extLst>
          </p:cNvPr>
          <p:cNvSpPr>
            <a:spLocks noGrp="1"/>
          </p:cNvSpPr>
          <p:nvPr>
            <p:ph idx="1"/>
          </p:nvPr>
        </p:nvSpPr>
        <p:spPr>
          <a:xfrm>
            <a:off x="838200" y="1825625"/>
            <a:ext cx="10190584" cy="4173959"/>
          </a:xfrm>
        </p:spPr>
        <p:txBody>
          <a:bodyPr/>
          <a:lstStyle/>
          <a:p>
            <a:r>
              <a:rPr lang="da-DK" dirty="0"/>
              <a:t>Spørgsmål?</a:t>
            </a:r>
          </a:p>
          <a:p>
            <a:endParaRPr lang="da-DK" dirty="0"/>
          </a:p>
        </p:txBody>
      </p:sp>
      <p:pic>
        <p:nvPicPr>
          <p:cNvPr id="4" name="Billede 3">
            <a:extLst>
              <a:ext uri="{FF2B5EF4-FFF2-40B4-BE49-F238E27FC236}">
                <a16:creationId xmlns:a16="http://schemas.microsoft.com/office/drawing/2014/main" id="{DEFC0697-7E4B-428D-B339-5B71A18873FB}"/>
              </a:ext>
            </a:extLst>
          </p:cNvPr>
          <p:cNvPicPr>
            <a:picLocks noChangeAspect="1"/>
          </p:cNvPicPr>
          <p:nvPr/>
        </p:nvPicPr>
        <p:blipFill rotWithShape="1">
          <a:blip r:embed="rId3"/>
          <a:srcRect l="671" t="19671" r="72570" b="32402"/>
          <a:stretch/>
        </p:blipFill>
        <p:spPr bwMode="auto">
          <a:xfrm>
            <a:off x="191128" y="168207"/>
            <a:ext cx="1550942" cy="1562531"/>
          </a:xfrm>
          <a:prstGeom prst="rect">
            <a:avLst/>
          </a:prstGeom>
          <a:effectLst/>
          <a:extLst>
            <a:ext uri="{53640926-AAD7-44D8-BBD7-CCE9431645EC}">
              <a14:shadowObscured xmlns:a14="http://schemas.microsoft.com/office/drawing/2010/main"/>
            </a:ext>
          </a:extLst>
        </p:spPr>
      </p:pic>
      <p:pic>
        <p:nvPicPr>
          <p:cNvPr id="5" name="Billede 4" descr="Et billede, der indeholder tekst&#10;&#10;Automatisk genereret beskrivelse">
            <a:extLst>
              <a:ext uri="{FF2B5EF4-FFF2-40B4-BE49-F238E27FC236}">
                <a16:creationId xmlns:a16="http://schemas.microsoft.com/office/drawing/2014/main" id="{A82572B8-22A3-4C47-8C45-9639EACCF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9825" y="6219999"/>
            <a:ext cx="2111592" cy="596525"/>
          </a:xfrm>
          <a:prstGeom prst="rect">
            <a:avLst/>
          </a:prstGeom>
          <a:effectLst/>
        </p:spPr>
      </p:pic>
      <p:pic>
        <p:nvPicPr>
          <p:cNvPr id="6" name="Billede 5">
            <a:extLst>
              <a:ext uri="{FF2B5EF4-FFF2-40B4-BE49-F238E27FC236}">
                <a16:creationId xmlns:a16="http://schemas.microsoft.com/office/drawing/2014/main" id="{290BAD96-10EF-4094-A850-F8D1D12C9E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80079" y="5934269"/>
            <a:ext cx="911920" cy="914206"/>
          </a:xfrm>
          <a:prstGeom prst="rect">
            <a:avLst/>
          </a:prstGeom>
          <a:effectLst/>
        </p:spPr>
      </p:pic>
    </p:spTree>
    <p:extLst>
      <p:ext uri="{BB962C8B-B14F-4D97-AF65-F5344CB8AC3E}">
        <p14:creationId xmlns:p14="http://schemas.microsoft.com/office/powerpoint/2010/main" val="878400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5224D9-35CA-4D0B-A9A7-2D8AA56404C4}"/>
              </a:ext>
            </a:extLst>
          </p:cNvPr>
          <p:cNvSpPr>
            <a:spLocks noGrp="1"/>
          </p:cNvSpPr>
          <p:nvPr>
            <p:ph type="title"/>
          </p:nvPr>
        </p:nvSpPr>
        <p:spPr>
          <a:xfrm>
            <a:off x="2013857" y="405175"/>
            <a:ext cx="10515600" cy="1325563"/>
          </a:xfrm>
        </p:spPr>
        <p:txBody>
          <a:bodyPr/>
          <a:lstStyle/>
          <a:p>
            <a:r>
              <a:rPr lang="da-DK" dirty="0"/>
              <a:t>Dagens program</a:t>
            </a:r>
          </a:p>
        </p:txBody>
      </p:sp>
      <p:sp>
        <p:nvSpPr>
          <p:cNvPr id="3" name="Pladsholder til indhold 2">
            <a:extLst>
              <a:ext uri="{FF2B5EF4-FFF2-40B4-BE49-F238E27FC236}">
                <a16:creationId xmlns:a16="http://schemas.microsoft.com/office/drawing/2014/main" id="{C735E1D4-A24E-400C-9678-ED7F471FEF61}"/>
              </a:ext>
            </a:extLst>
          </p:cNvPr>
          <p:cNvSpPr>
            <a:spLocks noGrp="1"/>
          </p:cNvSpPr>
          <p:nvPr>
            <p:ph idx="1"/>
          </p:nvPr>
        </p:nvSpPr>
        <p:spPr>
          <a:xfrm>
            <a:off x="838200" y="1943100"/>
            <a:ext cx="10190584" cy="4056484"/>
          </a:xfrm>
        </p:spPr>
        <p:txBody>
          <a:bodyPr/>
          <a:lstStyle/>
          <a:p>
            <a:r>
              <a:rPr lang="da-DK" dirty="0"/>
              <a:t>Hvad sker der i kroppen ved lavt stofskifte?</a:t>
            </a:r>
          </a:p>
          <a:p>
            <a:r>
              <a:rPr lang="da-DK" dirty="0"/>
              <a:t>Årsager</a:t>
            </a:r>
          </a:p>
          <a:p>
            <a:r>
              <a:rPr lang="da-DK" dirty="0"/>
              <a:t>Symptomer</a:t>
            </a:r>
          </a:p>
          <a:p>
            <a:r>
              <a:rPr lang="da-DK" dirty="0"/>
              <a:t>Diagnose</a:t>
            </a:r>
          </a:p>
          <a:p>
            <a:r>
              <a:rPr lang="da-DK" dirty="0"/>
              <a:t>Behandling</a:t>
            </a:r>
          </a:p>
          <a:p>
            <a:pPr marL="0" indent="0">
              <a:buNone/>
            </a:pPr>
            <a:endParaRPr lang="da-DK" dirty="0"/>
          </a:p>
          <a:p>
            <a:endParaRPr lang="da-DK" dirty="0"/>
          </a:p>
          <a:p>
            <a:endParaRPr lang="da-DK" dirty="0"/>
          </a:p>
        </p:txBody>
      </p:sp>
      <p:pic>
        <p:nvPicPr>
          <p:cNvPr id="4" name="Billede 3">
            <a:extLst>
              <a:ext uri="{FF2B5EF4-FFF2-40B4-BE49-F238E27FC236}">
                <a16:creationId xmlns:a16="http://schemas.microsoft.com/office/drawing/2014/main" id="{DEFC0697-7E4B-428D-B339-5B71A18873FB}"/>
              </a:ext>
            </a:extLst>
          </p:cNvPr>
          <p:cNvPicPr>
            <a:picLocks noChangeAspect="1"/>
          </p:cNvPicPr>
          <p:nvPr/>
        </p:nvPicPr>
        <p:blipFill rotWithShape="1">
          <a:blip r:embed="rId3"/>
          <a:srcRect l="671" t="19671" r="72570" b="32402"/>
          <a:stretch/>
        </p:blipFill>
        <p:spPr bwMode="auto">
          <a:xfrm>
            <a:off x="191128" y="168207"/>
            <a:ext cx="1550942" cy="1562531"/>
          </a:xfrm>
          <a:prstGeom prst="rect">
            <a:avLst/>
          </a:prstGeom>
          <a:effectLst/>
          <a:extLst>
            <a:ext uri="{53640926-AAD7-44D8-BBD7-CCE9431645EC}">
              <a14:shadowObscured xmlns:a14="http://schemas.microsoft.com/office/drawing/2010/main"/>
            </a:ext>
          </a:extLst>
        </p:spPr>
      </p:pic>
      <p:pic>
        <p:nvPicPr>
          <p:cNvPr id="5" name="Billede 4" descr="Et billede, der indeholder tekst&#10;&#10;Automatisk genereret beskrivelse">
            <a:extLst>
              <a:ext uri="{FF2B5EF4-FFF2-40B4-BE49-F238E27FC236}">
                <a16:creationId xmlns:a16="http://schemas.microsoft.com/office/drawing/2014/main" id="{A82572B8-22A3-4C47-8C45-9639EACCF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9825" y="6219999"/>
            <a:ext cx="2111592" cy="596525"/>
          </a:xfrm>
          <a:prstGeom prst="rect">
            <a:avLst/>
          </a:prstGeom>
          <a:effectLst/>
        </p:spPr>
      </p:pic>
      <p:pic>
        <p:nvPicPr>
          <p:cNvPr id="6" name="Billede 5">
            <a:extLst>
              <a:ext uri="{FF2B5EF4-FFF2-40B4-BE49-F238E27FC236}">
                <a16:creationId xmlns:a16="http://schemas.microsoft.com/office/drawing/2014/main" id="{290BAD96-10EF-4094-A850-F8D1D12C9E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80079" y="5934269"/>
            <a:ext cx="911920" cy="914206"/>
          </a:xfrm>
          <a:prstGeom prst="rect">
            <a:avLst/>
          </a:prstGeom>
          <a:effectLst/>
        </p:spPr>
      </p:pic>
    </p:spTree>
    <p:extLst>
      <p:ext uri="{BB962C8B-B14F-4D97-AF65-F5344CB8AC3E}">
        <p14:creationId xmlns:p14="http://schemas.microsoft.com/office/powerpoint/2010/main" val="4143675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5224D9-35CA-4D0B-A9A7-2D8AA56404C4}"/>
              </a:ext>
            </a:extLst>
          </p:cNvPr>
          <p:cNvSpPr>
            <a:spLocks noGrp="1"/>
          </p:cNvSpPr>
          <p:nvPr>
            <p:ph type="title"/>
          </p:nvPr>
        </p:nvSpPr>
        <p:spPr>
          <a:xfrm>
            <a:off x="2079171" y="161307"/>
            <a:ext cx="10515600" cy="1325563"/>
          </a:xfrm>
        </p:spPr>
        <p:txBody>
          <a:bodyPr/>
          <a:lstStyle/>
          <a:p>
            <a:r>
              <a:rPr lang="da-DK" dirty="0"/>
              <a:t>Hvad sker der i kroppen?</a:t>
            </a:r>
          </a:p>
        </p:txBody>
      </p:sp>
      <p:sp>
        <p:nvSpPr>
          <p:cNvPr id="3" name="Pladsholder til indhold 2">
            <a:extLst>
              <a:ext uri="{FF2B5EF4-FFF2-40B4-BE49-F238E27FC236}">
                <a16:creationId xmlns:a16="http://schemas.microsoft.com/office/drawing/2014/main" id="{C735E1D4-A24E-400C-9678-ED7F471FEF61}"/>
              </a:ext>
            </a:extLst>
          </p:cNvPr>
          <p:cNvSpPr>
            <a:spLocks noGrp="1"/>
          </p:cNvSpPr>
          <p:nvPr>
            <p:ph idx="1"/>
          </p:nvPr>
        </p:nvSpPr>
        <p:spPr>
          <a:xfrm>
            <a:off x="966599" y="1674370"/>
            <a:ext cx="11353799" cy="4173959"/>
          </a:xfrm>
        </p:spPr>
        <p:txBody>
          <a:bodyPr/>
          <a:lstStyle/>
          <a:p>
            <a:r>
              <a:rPr lang="da-DK" dirty="0"/>
              <a:t>Manglende eller nedsat produktion af stofskiftehormonerne </a:t>
            </a:r>
            <a:r>
              <a:rPr lang="da-DK" dirty="0" err="1"/>
              <a:t>thyroxin</a:t>
            </a:r>
            <a:r>
              <a:rPr lang="da-DK" dirty="0"/>
              <a:t> (T4) og </a:t>
            </a:r>
            <a:r>
              <a:rPr lang="da-DK" dirty="0" err="1"/>
              <a:t>trijodthyronin</a:t>
            </a:r>
            <a:r>
              <a:rPr lang="da-DK" dirty="0"/>
              <a:t> (T3), som resulterer i et lavt stofskifte</a:t>
            </a:r>
          </a:p>
          <a:p>
            <a:r>
              <a:rPr lang="da-DK" dirty="0"/>
              <a:t>Stofskiftehormonerne produceres i skjoldbruskkirtlen</a:t>
            </a:r>
          </a:p>
          <a:p>
            <a:r>
              <a:rPr lang="da-DK" dirty="0"/>
              <a:t>TSH (</a:t>
            </a:r>
            <a:r>
              <a:rPr lang="da-DK" dirty="0" err="1"/>
              <a:t>thyroidea</a:t>
            </a:r>
            <a:r>
              <a:rPr lang="da-DK" dirty="0"/>
              <a:t> stimulerende hormon) regulerer produktionen af stofskiftehormonerne</a:t>
            </a:r>
          </a:p>
        </p:txBody>
      </p:sp>
      <p:pic>
        <p:nvPicPr>
          <p:cNvPr id="4" name="Billede 3">
            <a:extLst>
              <a:ext uri="{FF2B5EF4-FFF2-40B4-BE49-F238E27FC236}">
                <a16:creationId xmlns:a16="http://schemas.microsoft.com/office/drawing/2014/main" id="{DEFC0697-7E4B-428D-B339-5B71A18873FB}"/>
              </a:ext>
            </a:extLst>
          </p:cNvPr>
          <p:cNvPicPr>
            <a:picLocks noChangeAspect="1"/>
          </p:cNvPicPr>
          <p:nvPr/>
        </p:nvPicPr>
        <p:blipFill rotWithShape="1">
          <a:blip r:embed="rId3"/>
          <a:srcRect l="671" t="19671" r="72570" b="32402"/>
          <a:stretch/>
        </p:blipFill>
        <p:spPr bwMode="auto">
          <a:xfrm>
            <a:off x="191128" y="111839"/>
            <a:ext cx="1550942" cy="1562531"/>
          </a:xfrm>
          <a:prstGeom prst="rect">
            <a:avLst/>
          </a:prstGeom>
          <a:effectLst/>
          <a:extLst>
            <a:ext uri="{53640926-AAD7-44D8-BBD7-CCE9431645EC}">
              <a14:shadowObscured xmlns:a14="http://schemas.microsoft.com/office/drawing/2010/main"/>
            </a:ext>
          </a:extLst>
        </p:spPr>
      </p:pic>
      <p:pic>
        <p:nvPicPr>
          <p:cNvPr id="5" name="Billede 4" descr="Et billede, der indeholder tekst&#10;&#10;Automatisk genereret beskrivelse">
            <a:extLst>
              <a:ext uri="{FF2B5EF4-FFF2-40B4-BE49-F238E27FC236}">
                <a16:creationId xmlns:a16="http://schemas.microsoft.com/office/drawing/2014/main" id="{A82572B8-22A3-4C47-8C45-9639EACCF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9825" y="6219999"/>
            <a:ext cx="2111592" cy="596525"/>
          </a:xfrm>
          <a:prstGeom prst="rect">
            <a:avLst/>
          </a:prstGeom>
          <a:effectLst/>
        </p:spPr>
      </p:pic>
      <p:pic>
        <p:nvPicPr>
          <p:cNvPr id="6" name="Billede 5">
            <a:extLst>
              <a:ext uri="{FF2B5EF4-FFF2-40B4-BE49-F238E27FC236}">
                <a16:creationId xmlns:a16="http://schemas.microsoft.com/office/drawing/2014/main" id="{290BAD96-10EF-4094-A850-F8D1D12C9E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80079" y="5934269"/>
            <a:ext cx="911920" cy="914206"/>
          </a:xfrm>
          <a:prstGeom prst="rect">
            <a:avLst/>
          </a:prstGeom>
          <a:effectLst/>
        </p:spPr>
      </p:pic>
      <p:pic>
        <p:nvPicPr>
          <p:cNvPr id="8" name="Billede 7">
            <a:extLst>
              <a:ext uri="{FF2B5EF4-FFF2-40B4-BE49-F238E27FC236}">
                <a16:creationId xmlns:a16="http://schemas.microsoft.com/office/drawing/2014/main" id="{2CFC2608-C289-4FC7-AD68-CC5236D28166}"/>
              </a:ext>
            </a:extLst>
          </p:cNvPr>
          <p:cNvPicPr>
            <a:picLocks noChangeAspect="1"/>
          </p:cNvPicPr>
          <p:nvPr/>
        </p:nvPicPr>
        <p:blipFill rotWithShape="1">
          <a:blip r:embed="rId6"/>
          <a:srcRect l="29158" t="33197" r="47500" b="48300"/>
          <a:stretch/>
        </p:blipFill>
        <p:spPr>
          <a:xfrm>
            <a:off x="246733" y="4136571"/>
            <a:ext cx="4564052" cy="2035120"/>
          </a:xfrm>
          <a:prstGeom prst="rect">
            <a:avLst/>
          </a:prstGeom>
        </p:spPr>
      </p:pic>
      <p:pic>
        <p:nvPicPr>
          <p:cNvPr id="10" name="Billede 9">
            <a:extLst>
              <a:ext uri="{FF2B5EF4-FFF2-40B4-BE49-F238E27FC236}">
                <a16:creationId xmlns:a16="http://schemas.microsoft.com/office/drawing/2014/main" id="{39D48384-6E31-48BE-9865-1EBC3A9B26A9}"/>
              </a:ext>
            </a:extLst>
          </p:cNvPr>
          <p:cNvPicPr>
            <a:picLocks noChangeAspect="1"/>
          </p:cNvPicPr>
          <p:nvPr/>
        </p:nvPicPr>
        <p:blipFill>
          <a:blip r:embed="rId7"/>
          <a:stretch>
            <a:fillRect/>
          </a:stretch>
        </p:blipFill>
        <p:spPr>
          <a:xfrm>
            <a:off x="5324997" y="3607323"/>
            <a:ext cx="3718466" cy="2708816"/>
          </a:xfrm>
          <a:prstGeom prst="rect">
            <a:avLst/>
          </a:prstGeom>
        </p:spPr>
      </p:pic>
      <p:sp>
        <p:nvSpPr>
          <p:cNvPr id="9" name="Tekstfelt 8">
            <a:extLst>
              <a:ext uri="{FF2B5EF4-FFF2-40B4-BE49-F238E27FC236}">
                <a16:creationId xmlns:a16="http://schemas.microsoft.com/office/drawing/2014/main" id="{F610DB60-D467-485F-B3EE-CD3537DD7404}"/>
              </a:ext>
            </a:extLst>
          </p:cNvPr>
          <p:cNvSpPr txBox="1"/>
          <p:nvPr/>
        </p:nvSpPr>
        <p:spPr>
          <a:xfrm>
            <a:off x="6444725" y="6611779"/>
            <a:ext cx="5410200" cy="246221"/>
          </a:xfrm>
          <a:prstGeom prst="rect">
            <a:avLst/>
          </a:prstGeom>
          <a:noFill/>
        </p:spPr>
        <p:txBody>
          <a:bodyPr wrap="square" rtlCol="0">
            <a:spAutoFit/>
          </a:bodyPr>
          <a:lstStyle/>
          <a:p>
            <a:r>
              <a:rPr lang="da-DK" sz="1000" dirty="0"/>
              <a:t>Kilde: SST ”Sygdomsmestring ved lavt stofskifte”</a:t>
            </a:r>
          </a:p>
        </p:txBody>
      </p:sp>
    </p:spTree>
    <p:extLst>
      <p:ext uri="{BB962C8B-B14F-4D97-AF65-F5344CB8AC3E}">
        <p14:creationId xmlns:p14="http://schemas.microsoft.com/office/powerpoint/2010/main" val="1929440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5224D9-35CA-4D0B-A9A7-2D8AA56404C4}"/>
              </a:ext>
            </a:extLst>
          </p:cNvPr>
          <p:cNvSpPr>
            <a:spLocks noGrp="1"/>
          </p:cNvSpPr>
          <p:nvPr>
            <p:ph type="title"/>
          </p:nvPr>
        </p:nvSpPr>
        <p:spPr>
          <a:xfrm>
            <a:off x="2013857" y="405175"/>
            <a:ext cx="10515600" cy="1325563"/>
          </a:xfrm>
        </p:spPr>
        <p:txBody>
          <a:bodyPr/>
          <a:lstStyle/>
          <a:p>
            <a:r>
              <a:rPr lang="da-DK" dirty="0"/>
              <a:t>Årsager til lavt stofskifte</a:t>
            </a:r>
          </a:p>
        </p:txBody>
      </p:sp>
      <p:sp>
        <p:nvSpPr>
          <p:cNvPr id="3" name="Pladsholder til indhold 2">
            <a:extLst>
              <a:ext uri="{FF2B5EF4-FFF2-40B4-BE49-F238E27FC236}">
                <a16:creationId xmlns:a16="http://schemas.microsoft.com/office/drawing/2014/main" id="{C735E1D4-A24E-400C-9678-ED7F471FEF61}"/>
              </a:ext>
            </a:extLst>
          </p:cNvPr>
          <p:cNvSpPr>
            <a:spLocks noGrp="1"/>
          </p:cNvSpPr>
          <p:nvPr>
            <p:ph idx="1"/>
          </p:nvPr>
        </p:nvSpPr>
        <p:spPr>
          <a:xfrm>
            <a:off x="1089495" y="2217413"/>
            <a:ext cx="10190584" cy="4173959"/>
          </a:xfrm>
        </p:spPr>
        <p:txBody>
          <a:bodyPr/>
          <a:lstStyle/>
          <a:p>
            <a:r>
              <a:rPr lang="da-DK" dirty="0"/>
              <a:t>Medfødt</a:t>
            </a:r>
          </a:p>
          <a:p>
            <a:r>
              <a:rPr lang="da-DK" dirty="0"/>
              <a:t>Autoimmun sygdom (</a:t>
            </a:r>
            <a:r>
              <a:rPr lang="da-DK" dirty="0" err="1"/>
              <a:t>Hashimoto’s</a:t>
            </a:r>
            <a:r>
              <a:rPr lang="da-DK" dirty="0"/>
              <a:t> </a:t>
            </a:r>
            <a:r>
              <a:rPr lang="da-DK" dirty="0" err="1"/>
              <a:t>thyroiditis</a:t>
            </a:r>
            <a:r>
              <a:rPr lang="da-DK" dirty="0"/>
              <a:t>) &gt;85%</a:t>
            </a:r>
          </a:p>
          <a:p>
            <a:r>
              <a:rPr lang="da-DK" dirty="0"/>
              <a:t>Radioaktivt jod</a:t>
            </a:r>
          </a:p>
          <a:p>
            <a:r>
              <a:rPr lang="da-DK" dirty="0"/>
              <a:t>Operation</a:t>
            </a:r>
          </a:p>
          <a:p>
            <a:r>
              <a:rPr lang="da-DK" dirty="0"/>
              <a:t>Farmakologisk</a:t>
            </a:r>
          </a:p>
          <a:p>
            <a:r>
              <a:rPr lang="da-DK" dirty="0"/>
              <a:t>Strålebehandling af hoved/halscancer</a:t>
            </a:r>
          </a:p>
          <a:p>
            <a:pPr marL="0" indent="0">
              <a:buNone/>
            </a:pPr>
            <a:endParaRPr lang="da-DK" dirty="0"/>
          </a:p>
        </p:txBody>
      </p:sp>
      <p:pic>
        <p:nvPicPr>
          <p:cNvPr id="4" name="Billede 3">
            <a:extLst>
              <a:ext uri="{FF2B5EF4-FFF2-40B4-BE49-F238E27FC236}">
                <a16:creationId xmlns:a16="http://schemas.microsoft.com/office/drawing/2014/main" id="{DEFC0697-7E4B-428D-B339-5B71A18873FB}"/>
              </a:ext>
            </a:extLst>
          </p:cNvPr>
          <p:cNvPicPr>
            <a:picLocks noChangeAspect="1"/>
          </p:cNvPicPr>
          <p:nvPr/>
        </p:nvPicPr>
        <p:blipFill rotWithShape="1">
          <a:blip r:embed="rId3"/>
          <a:srcRect l="671" t="19671" r="72570" b="32402"/>
          <a:stretch/>
        </p:blipFill>
        <p:spPr bwMode="auto">
          <a:xfrm>
            <a:off x="191128" y="168207"/>
            <a:ext cx="1550942" cy="1562531"/>
          </a:xfrm>
          <a:prstGeom prst="rect">
            <a:avLst/>
          </a:prstGeom>
          <a:effectLst/>
          <a:extLst>
            <a:ext uri="{53640926-AAD7-44D8-BBD7-CCE9431645EC}">
              <a14:shadowObscured xmlns:a14="http://schemas.microsoft.com/office/drawing/2010/main"/>
            </a:ext>
          </a:extLst>
        </p:spPr>
      </p:pic>
      <p:pic>
        <p:nvPicPr>
          <p:cNvPr id="5" name="Billede 4" descr="Et billede, der indeholder tekst&#10;&#10;Automatisk genereret beskrivelse">
            <a:extLst>
              <a:ext uri="{FF2B5EF4-FFF2-40B4-BE49-F238E27FC236}">
                <a16:creationId xmlns:a16="http://schemas.microsoft.com/office/drawing/2014/main" id="{A82572B8-22A3-4C47-8C45-9639EACCF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9825" y="6219999"/>
            <a:ext cx="2111592" cy="596525"/>
          </a:xfrm>
          <a:prstGeom prst="rect">
            <a:avLst/>
          </a:prstGeom>
          <a:effectLst/>
        </p:spPr>
      </p:pic>
      <p:pic>
        <p:nvPicPr>
          <p:cNvPr id="6" name="Billede 5">
            <a:extLst>
              <a:ext uri="{FF2B5EF4-FFF2-40B4-BE49-F238E27FC236}">
                <a16:creationId xmlns:a16="http://schemas.microsoft.com/office/drawing/2014/main" id="{290BAD96-10EF-4094-A850-F8D1D12C9E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80079" y="5934269"/>
            <a:ext cx="911920" cy="914206"/>
          </a:xfrm>
          <a:prstGeom prst="rect">
            <a:avLst/>
          </a:prstGeom>
          <a:effectLst/>
        </p:spPr>
      </p:pic>
    </p:spTree>
    <p:extLst>
      <p:ext uri="{BB962C8B-B14F-4D97-AF65-F5344CB8AC3E}">
        <p14:creationId xmlns:p14="http://schemas.microsoft.com/office/powerpoint/2010/main" val="2152391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5224D9-35CA-4D0B-A9A7-2D8AA56404C4}"/>
              </a:ext>
            </a:extLst>
          </p:cNvPr>
          <p:cNvSpPr>
            <a:spLocks noGrp="1"/>
          </p:cNvSpPr>
          <p:nvPr>
            <p:ph type="title"/>
          </p:nvPr>
        </p:nvSpPr>
        <p:spPr>
          <a:xfrm>
            <a:off x="2013857" y="405175"/>
            <a:ext cx="10515600" cy="1325563"/>
          </a:xfrm>
        </p:spPr>
        <p:txBody>
          <a:bodyPr/>
          <a:lstStyle/>
          <a:p>
            <a:r>
              <a:rPr lang="da-DK" dirty="0"/>
              <a:t>Hvor mange har lavt stofskifte?</a:t>
            </a:r>
          </a:p>
        </p:txBody>
      </p:sp>
      <p:sp>
        <p:nvSpPr>
          <p:cNvPr id="3" name="Pladsholder til indhold 2">
            <a:extLst>
              <a:ext uri="{FF2B5EF4-FFF2-40B4-BE49-F238E27FC236}">
                <a16:creationId xmlns:a16="http://schemas.microsoft.com/office/drawing/2014/main" id="{C735E1D4-A24E-400C-9678-ED7F471FEF61}"/>
              </a:ext>
            </a:extLst>
          </p:cNvPr>
          <p:cNvSpPr>
            <a:spLocks noGrp="1"/>
          </p:cNvSpPr>
          <p:nvPr>
            <p:ph idx="1"/>
          </p:nvPr>
        </p:nvSpPr>
        <p:spPr>
          <a:xfrm>
            <a:off x="1089495" y="2217413"/>
            <a:ext cx="10190584" cy="4173959"/>
          </a:xfrm>
        </p:spPr>
        <p:txBody>
          <a:bodyPr/>
          <a:lstStyle/>
          <a:p>
            <a:r>
              <a:rPr lang="da-DK" dirty="0"/>
              <a:t>Ca. 2000 nye tilfælde i Danmark pr år</a:t>
            </a:r>
          </a:p>
          <a:p>
            <a:r>
              <a:rPr lang="da-DK" dirty="0"/>
              <a:t>2,7% af Danmarks befolkning har lavt stofskifte </a:t>
            </a:r>
            <a:br>
              <a:rPr lang="da-DK" dirty="0"/>
            </a:br>
            <a:r>
              <a:rPr lang="da-DK" dirty="0"/>
              <a:t>(4,1% hos kvinder og 1,3% hos mænd)</a:t>
            </a:r>
          </a:p>
          <a:p>
            <a:r>
              <a:rPr lang="da-DK" dirty="0"/>
              <a:t>I 2017 var ca. 150.000 i standardbehandling</a:t>
            </a:r>
          </a:p>
          <a:p>
            <a:r>
              <a:rPr lang="da-DK" dirty="0"/>
              <a:t>Hyppigst blandt kvinder</a:t>
            </a:r>
          </a:p>
        </p:txBody>
      </p:sp>
      <p:pic>
        <p:nvPicPr>
          <p:cNvPr id="4" name="Billede 3">
            <a:extLst>
              <a:ext uri="{FF2B5EF4-FFF2-40B4-BE49-F238E27FC236}">
                <a16:creationId xmlns:a16="http://schemas.microsoft.com/office/drawing/2014/main" id="{DEFC0697-7E4B-428D-B339-5B71A18873FB}"/>
              </a:ext>
            </a:extLst>
          </p:cNvPr>
          <p:cNvPicPr>
            <a:picLocks noChangeAspect="1"/>
          </p:cNvPicPr>
          <p:nvPr/>
        </p:nvPicPr>
        <p:blipFill rotWithShape="1">
          <a:blip r:embed="rId3"/>
          <a:srcRect l="671" t="19671" r="72570" b="32402"/>
          <a:stretch/>
        </p:blipFill>
        <p:spPr bwMode="auto">
          <a:xfrm>
            <a:off x="191128" y="168207"/>
            <a:ext cx="1550942" cy="1562531"/>
          </a:xfrm>
          <a:prstGeom prst="rect">
            <a:avLst/>
          </a:prstGeom>
          <a:effectLst/>
          <a:extLst>
            <a:ext uri="{53640926-AAD7-44D8-BBD7-CCE9431645EC}">
              <a14:shadowObscured xmlns:a14="http://schemas.microsoft.com/office/drawing/2010/main"/>
            </a:ext>
          </a:extLst>
        </p:spPr>
      </p:pic>
      <p:pic>
        <p:nvPicPr>
          <p:cNvPr id="5" name="Billede 4" descr="Et billede, der indeholder tekst&#10;&#10;Automatisk genereret beskrivelse">
            <a:extLst>
              <a:ext uri="{FF2B5EF4-FFF2-40B4-BE49-F238E27FC236}">
                <a16:creationId xmlns:a16="http://schemas.microsoft.com/office/drawing/2014/main" id="{A82572B8-22A3-4C47-8C45-9639EACCF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9825" y="6219999"/>
            <a:ext cx="2111592" cy="596525"/>
          </a:xfrm>
          <a:prstGeom prst="rect">
            <a:avLst/>
          </a:prstGeom>
          <a:effectLst/>
        </p:spPr>
      </p:pic>
      <p:pic>
        <p:nvPicPr>
          <p:cNvPr id="6" name="Billede 5">
            <a:extLst>
              <a:ext uri="{FF2B5EF4-FFF2-40B4-BE49-F238E27FC236}">
                <a16:creationId xmlns:a16="http://schemas.microsoft.com/office/drawing/2014/main" id="{290BAD96-10EF-4094-A850-F8D1D12C9E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80079" y="5934269"/>
            <a:ext cx="911920" cy="914206"/>
          </a:xfrm>
          <a:prstGeom prst="rect">
            <a:avLst/>
          </a:prstGeom>
          <a:effectLst/>
        </p:spPr>
      </p:pic>
    </p:spTree>
    <p:extLst>
      <p:ext uri="{BB962C8B-B14F-4D97-AF65-F5344CB8AC3E}">
        <p14:creationId xmlns:p14="http://schemas.microsoft.com/office/powerpoint/2010/main" val="2990883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5224D9-35CA-4D0B-A9A7-2D8AA56404C4}"/>
              </a:ext>
            </a:extLst>
          </p:cNvPr>
          <p:cNvSpPr>
            <a:spLocks noGrp="1"/>
          </p:cNvSpPr>
          <p:nvPr>
            <p:ph type="title"/>
          </p:nvPr>
        </p:nvSpPr>
        <p:spPr>
          <a:xfrm>
            <a:off x="3953147" y="4918"/>
            <a:ext cx="4766310" cy="862399"/>
          </a:xfrm>
        </p:spPr>
        <p:txBody>
          <a:bodyPr>
            <a:normAutofit/>
          </a:bodyPr>
          <a:lstStyle/>
          <a:p>
            <a:r>
              <a:rPr lang="da-DK" sz="3000" dirty="0"/>
              <a:t>Symptomer ved lavt stofskifte</a:t>
            </a:r>
          </a:p>
        </p:txBody>
      </p:sp>
      <p:pic>
        <p:nvPicPr>
          <p:cNvPr id="4" name="Billede 3">
            <a:extLst>
              <a:ext uri="{FF2B5EF4-FFF2-40B4-BE49-F238E27FC236}">
                <a16:creationId xmlns:a16="http://schemas.microsoft.com/office/drawing/2014/main" id="{DEFC0697-7E4B-428D-B339-5B71A18873FB}"/>
              </a:ext>
            </a:extLst>
          </p:cNvPr>
          <p:cNvPicPr>
            <a:picLocks noChangeAspect="1"/>
          </p:cNvPicPr>
          <p:nvPr/>
        </p:nvPicPr>
        <p:blipFill rotWithShape="1">
          <a:blip r:embed="rId3"/>
          <a:srcRect l="671" t="19671" r="72570" b="32402"/>
          <a:stretch/>
        </p:blipFill>
        <p:spPr bwMode="auto">
          <a:xfrm>
            <a:off x="191128" y="168207"/>
            <a:ext cx="1550942" cy="1562531"/>
          </a:xfrm>
          <a:prstGeom prst="rect">
            <a:avLst/>
          </a:prstGeom>
          <a:effectLst/>
          <a:extLst>
            <a:ext uri="{53640926-AAD7-44D8-BBD7-CCE9431645EC}">
              <a14:shadowObscured xmlns:a14="http://schemas.microsoft.com/office/drawing/2010/main"/>
            </a:ext>
          </a:extLst>
        </p:spPr>
      </p:pic>
      <p:pic>
        <p:nvPicPr>
          <p:cNvPr id="5" name="Billede 4" descr="Et billede, der indeholder tekst&#10;&#10;Automatisk genereret beskrivelse">
            <a:extLst>
              <a:ext uri="{FF2B5EF4-FFF2-40B4-BE49-F238E27FC236}">
                <a16:creationId xmlns:a16="http://schemas.microsoft.com/office/drawing/2014/main" id="{A82572B8-22A3-4C47-8C45-9639EACCF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9825" y="6219999"/>
            <a:ext cx="2111592" cy="596525"/>
          </a:xfrm>
          <a:prstGeom prst="rect">
            <a:avLst/>
          </a:prstGeom>
          <a:effectLst/>
        </p:spPr>
      </p:pic>
      <p:pic>
        <p:nvPicPr>
          <p:cNvPr id="6" name="Billede 5">
            <a:extLst>
              <a:ext uri="{FF2B5EF4-FFF2-40B4-BE49-F238E27FC236}">
                <a16:creationId xmlns:a16="http://schemas.microsoft.com/office/drawing/2014/main" id="{290BAD96-10EF-4094-A850-F8D1D12C9E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80079" y="5934269"/>
            <a:ext cx="911920" cy="914206"/>
          </a:xfrm>
          <a:prstGeom prst="rect">
            <a:avLst/>
          </a:prstGeom>
          <a:effectLst/>
        </p:spPr>
      </p:pic>
      <p:sp>
        <p:nvSpPr>
          <p:cNvPr id="9" name="Tekstfelt 8">
            <a:extLst>
              <a:ext uri="{FF2B5EF4-FFF2-40B4-BE49-F238E27FC236}">
                <a16:creationId xmlns:a16="http://schemas.microsoft.com/office/drawing/2014/main" id="{9591D87B-EFE3-4F5C-8679-856149995120}"/>
              </a:ext>
            </a:extLst>
          </p:cNvPr>
          <p:cNvSpPr txBox="1"/>
          <p:nvPr/>
        </p:nvSpPr>
        <p:spPr>
          <a:xfrm>
            <a:off x="7543799" y="6611779"/>
            <a:ext cx="4311125" cy="246221"/>
          </a:xfrm>
          <a:prstGeom prst="rect">
            <a:avLst/>
          </a:prstGeom>
          <a:noFill/>
        </p:spPr>
        <p:txBody>
          <a:bodyPr wrap="square" rtlCol="0">
            <a:spAutoFit/>
          </a:bodyPr>
          <a:lstStyle/>
          <a:p>
            <a:r>
              <a:rPr lang="da-DK" sz="1000" dirty="0"/>
              <a:t>Kilde: Stofskifteforeningen</a:t>
            </a:r>
          </a:p>
        </p:txBody>
      </p:sp>
      <p:pic>
        <p:nvPicPr>
          <p:cNvPr id="7" name="Billede 6">
            <a:extLst>
              <a:ext uri="{FF2B5EF4-FFF2-40B4-BE49-F238E27FC236}">
                <a16:creationId xmlns:a16="http://schemas.microsoft.com/office/drawing/2014/main" id="{5C53346C-DE47-7353-C9D1-1FF43599C151}"/>
              </a:ext>
            </a:extLst>
          </p:cNvPr>
          <p:cNvPicPr>
            <a:picLocks noChangeAspect="1"/>
          </p:cNvPicPr>
          <p:nvPr/>
        </p:nvPicPr>
        <p:blipFill rotWithShape="1">
          <a:blip r:embed="rId6"/>
          <a:srcRect l="50000" t="23969" r="15000" b="7936"/>
          <a:stretch/>
        </p:blipFill>
        <p:spPr>
          <a:xfrm>
            <a:off x="3674745" y="786228"/>
            <a:ext cx="5323113" cy="5825551"/>
          </a:xfrm>
          <a:prstGeom prst="rect">
            <a:avLst/>
          </a:prstGeom>
        </p:spPr>
      </p:pic>
    </p:spTree>
    <p:extLst>
      <p:ext uri="{BB962C8B-B14F-4D97-AF65-F5344CB8AC3E}">
        <p14:creationId xmlns:p14="http://schemas.microsoft.com/office/powerpoint/2010/main" val="2716305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5224D9-35CA-4D0B-A9A7-2D8AA56404C4}"/>
              </a:ext>
            </a:extLst>
          </p:cNvPr>
          <p:cNvSpPr>
            <a:spLocks noGrp="1"/>
          </p:cNvSpPr>
          <p:nvPr>
            <p:ph type="title"/>
          </p:nvPr>
        </p:nvSpPr>
        <p:spPr>
          <a:xfrm>
            <a:off x="2013857" y="405175"/>
            <a:ext cx="7861663" cy="1325563"/>
          </a:xfrm>
        </p:spPr>
        <p:txBody>
          <a:bodyPr/>
          <a:lstStyle/>
          <a:p>
            <a:pPr algn="ctr"/>
            <a:r>
              <a:rPr lang="da-DK" dirty="0"/>
              <a:t>Aktiv pause</a:t>
            </a:r>
          </a:p>
        </p:txBody>
      </p:sp>
      <p:pic>
        <p:nvPicPr>
          <p:cNvPr id="4" name="Billede 3">
            <a:extLst>
              <a:ext uri="{FF2B5EF4-FFF2-40B4-BE49-F238E27FC236}">
                <a16:creationId xmlns:a16="http://schemas.microsoft.com/office/drawing/2014/main" id="{DEFC0697-7E4B-428D-B339-5B71A18873FB}"/>
              </a:ext>
            </a:extLst>
          </p:cNvPr>
          <p:cNvPicPr>
            <a:picLocks noChangeAspect="1"/>
          </p:cNvPicPr>
          <p:nvPr/>
        </p:nvPicPr>
        <p:blipFill rotWithShape="1">
          <a:blip r:embed="rId3"/>
          <a:srcRect l="671" t="19671" r="72570" b="32402"/>
          <a:stretch/>
        </p:blipFill>
        <p:spPr bwMode="auto">
          <a:xfrm>
            <a:off x="191128" y="168207"/>
            <a:ext cx="1550942" cy="1562531"/>
          </a:xfrm>
          <a:prstGeom prst="rect">
            <a:avLst/>
          </a:prstGeom>
          <a:effectLst/>
          <a:extLst>
            <a:ext uri="{53640926-AAD7-44D8-BBD7-CCE9431645EC}">
              <a14:shadowObscured xmlns:a14="http://schemas.microsoft.com/office/drawing/2010/main"/>
            </a:ext>
          </a:extLst>
        </p:spPr>
      </p:pic>
      <p:pic>
        <p:nvPicPr>
          <p:cNvPr id="5" name="Billede 4" descr="Et billede, der indeholder tekst&#10;&#10;Automatisk genereret beskrivelse">
            <a:extLst>
              <a:ext uri="{FF2B5EF4-FFF2-40B4-BE49-F238E27FC236}">
                <a16:creationId xmlns:a16="http://schemas.microsoft.com/office/drawing/2014/main" id="{A82572B8-22A3-4C47-8C45-9639EACCF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9825" y="6219999"/>
            <a:ext cx="2111592" cy="596525"/>
          </a:xfrm>
          <a:prstGeom prst="rect">
            <a:avLst/>
          </a:prstGeom>
          <a:effectLst/>
        </p:spPr>
      </p:pic>
      <p:pic>
        <p:nvPicPr>
          <p:cNvPr id="6" name="Billede 5">
            <a:extLst>
              <a:ext uri="{FF2B5EF4-FFF2-40B4-BE49-F238E27FC236}">
                <a16:creationId xmlns:a16="http://schemas.microsoft.com/office/drawing/2014/main" id="{290BAD96-10EF-4094-A850-F8D1D12C9E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80079" y="5934269"/>
            <a:ext cx="911920" cy="914206"/>
          </a:xfrm>
          <a:prstGeom prst="rect">
            <a:avLst/>
          </a:prstGeom>
          <a:effectLst/>
        </p:spPr>
      </p:pic>
      <p:pic>
        <p:nvPicPr>
          <p:cNvPr id="9" name="Grafik 8" descr="Jonglør kontur">
            <a:extLst>
              <a:ext uri="{FF2B5EF4-FFF2-40B4-BE49-F238E27FC236}">
                <a16:creationId xmlns:a16="http://schemas.microsoft.com/office/drawing/2014/main" id="{0D58D385-21ED-48B9-A9BD-F8BD23C328E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77813" y="2084070"/>
            <a:ext cx="3333750" cy="3333750"/>
          </a:xfrm>
          <a:prstGeom prst="rect">
            <a:avLst/>
          </a:prstGeom>
        </p:spPr>
      </p:pic>
    </p:spTree>
    <p:extLst>
      <p:ext uri="{BB962C8B-B14F-4D97-AF65-F5344CB8AC3E}">
        <p14:creationId xmlns:p14="http://schemas.microsoft.com/office/powerpoint/2010/main" val="988184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5224D9-35CA-4D0B-A9A7-2D8AA56404C4}"/>
              </a:ext>
            </a:extLst>
          </p:cNvPr>
          <p:cNvSpPr>
            <a:spLocks noGrp="1"/>
          </p:cNvSpPr>
          <p:nvPr>
            <p:ph type="title"/>
          </p:nvPr>
        </p:nvSpPr>
        <p:spPr>
          <a:xfrm>
            <a:off x="2013857" y="405175"/>
            <a:ext cx="10515600" cy="1325563"/>
          </a:xfrm>
        </p:spPr>
        <p:txBody>
          <a:bodyPr/>
          <a:lstStyle/>
          <a:p>
            <a:r>
              <a:rPr lang="da-DK" dirty="0"/>
              <a:t>Diagnose</a:t>
            </a:r>
          </a:p>
        </p:txBody>
      </p:sp>
      <p:sp>
        <p:nvSpPr>
          <p:cNvPr id="3" name="Pladsholder til indhold 2">
            <a:extLst>
              <a:ext uri="{FF2B5EF4-FFF2-40B4-BE49-F238E27FC236}">
                <a16:creationId xmlns:a16="http://schemas.microsoft.com/office/drawing/2014/main" id="{C735E1D4-A24E-400C-9678-ED7F471FEF61}"/>
              </a:ext>
            </a:extLst>
          </p:cNvPr>
          <p:cNvSpPr>
            <a:spLocks noGrp="1"/>
          </p:cNvSpPr>
          <p:nvPr>
            <p:ph idx="1"/>
          </p:nvPr>
        </p:nvSpPr>
        <p:spPr>
          <a:xfrm>
            <a:off x="838200" y="1825625"/>
            <a:ext cx="10190584" cy="4173959"/>
          </a:xfrm>
        </p:spPr>
        <p:txBody>
          <a:bodyPr/>
          <a:lstStyle/>
          <a:p>
            <a:r>
              <a:rPr lang="da-DK" dirty="0"/>
              <a:t>Måling af TSH og T4 i en blodprøve</a:t>
            </a:r>
          </a:p>
          <a:p>
            <a:endParaRPr lang="da-DK" dirty="0"/>
          </a:p>
          <a:p>
            <a:r>
              <a:rPr lang="da-DK" b="1" dirty="0"/>
              <a:t>Primær </a:t>
            </a:r>
            <a:r>
              <a:rPr lang="da-DK" b="1" dirty="0" err="1"/>
              <a:t>hypothyroidisme</a:t>
            </a:r>
            <a:r>
              <a:rPr lang="da-DK" dirty="0"/>
              <a:t>: TSH     og  T4 </a:t>
            </a:r>
          </a:p>
          <a:p>
            <a:r>
              <a:rPr lang="da-DK" b="1" dirty="0"/>
              <a:t>Subklinisk </a:t>
            </a:r>
            <a:r>
              <a:rPr lang="da-DK" b="1" dirty="0" err="1"/>
              <a:t>hypothyroidisme</a:t>
            </a:r>
            <a:r>
              <a:rPr lang="da-DK" dirty="0"/>
              <a:t>: TSH    og T4 i referenceintervallet</a:t>
            </a:r>
          </a:p>
          <a:p>
            <a:r>
              <a:rPr lang="da-DK" dirty="0"/>
              <a:t>Evt. </a:t>
            </a:r>
            <a:r>
              <a:rPr lang="da-DK" dirty="0" err="1"/>
              <a:t>Anti</a:t>
            </a:r>
            <a:r>
              <a:rPr lang="da-DK" dirty="0"/>
              <a:t>-TPO (</a:t>
            </a:r>
            <a:r>
              <a:rPr lang="da-DK" dirty="0" err="1"/>
              <a:t>Thyroideaantistoffer</a:t>
            </a:r>
            <a:r>
              <a:rPr lang="da-DK" dirty="0"/>
              <a:t>)</a:t>
            </a:r>
          </a:p>
          <a:p>
            <a:pPr marL="0" indent="0">
              <a:buNone/>
            </a:pPr>
            <a:endParaRPr lang="da-DK" dirty="0"/>
          </a:p>
          <a:p>
            <a:r>
              <a:rPr lang="da-DK" dirty="0"/>
              <a:t>Hvad med T3?</a:t>
            </a:r>
          </a:p>
        </p:txBody>
      </p:sp>
      <p:pic>
        <p:nvPicPr>
          <p:cNvPr id="4" name="Billede 3">
            <a:extLst>
              <a:ext uri="{FF2B5EF4-FFF2-40B4-BE49-F238E27FC236}">
                <a16:creationId xmlns:a16="http://schemas.microsoft.com/office/drawing/2014/main" id="{DEFC0697-7E4B-428D-B339-5B71A18873FB}"/>
              </a:ext>
            </a:extLst>
          </p:cNvPr>
          <p:cNvPicPr>
            <a:picLocks noChangeAspect="1"/>
          </p:cNvPicPr>
          <p:nvPr/>
        </p:nvPicPr>
        <p:blipFill rotWithShape="1">
          <a:blip r:embed="rId3"/>
          <a:srcRect l="671" t="19671" r="72570" b="32402"/>
          <a:stretch/>
        </p:blipFill>
        <p:spPr bwMode="auto">
          <a:xfrm>
            <a:off x="191128" y="168207"/>
            <a:ext cx="1550942" cy="1562531"/>
          </a:xfrm>
          <a:prstGeom prst="rect">
            <a:avLst/>
          </a:prstGeom>
          <a:effectLst/>
          <a:extLst>
            <a:ext uri="{53640926-AAD7-44D8-BBD7-CCE9431645EC}">
              <a14:shadowObscured xmlns:a14="http://schemas.microsoft.com/office/drawing/2010/main"/>
            </a:ext>
          </a:extLst>
        </p:spPr>
      </p:pic>
      <p:pic>
        <p:nvPicPr>
          <p:cNvPr id="5" name="Billede 4" descr="Et billede, der indeholder tekst&#10;&#10;Automatisk genereret beskrivelse">
            <a:extLst>
              <a:ext uri="{FF2B5EF4-FFF2-40B4-BE49-F238E27FC236}">
                <a16:creationId xmlns:a16="http://schemas.microsoft.com/office/drawing/2014/main" id="{A82572B8-22A3-4C47-8C45-9639EACCF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9825" y="6219999"/>
            <a:ext cx="2111592" cy="596525"/>
          </a:xfrm>
          <a:prstGeom prst="rect">
            <a:avLst/>
          </a:prstGeom>
          <a:effectLst/>
        </p:spPr>
      </p:pic>
      <p:pic>
        <p:nvPicPr>
          <p:cNvPr id="6" name="Billede 5">
            <a:extLst>
              <a:ext uri="{FF2B5EF4-FFF2-40B4-BE49-F238E27FC236}">
                <a16:creationId xmlns:a16="http://schemas.microsoft.com/office/drawing/2014/main" id="{290BAD96-10EF-4094-A850-F8D1D12C9E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80079" y="5934269"/>
            <a:ext cx="911920" cy="914206"/>
          </a:xfrm>
          <a:prstGeom prst="rect">
            <a:avLst/>
          </a:prstGeom>
          <a:effectLst/>
        </p:spPr>
      </p:pic>
      <p:sp>
        <p:nvSpPr>
          <p:cNvPr id="7" name="Pil: opadgående 6">
            <a:extLst>
              <a:ext uri="{FF2B5EF4-FFF2-40B4-BE49-F238E27FC236}">
                <a16:creationId xmlns:a16="http://schemas.microsoft.com/office/drawing/2014/main" id="{3AED9AF4-3BD8-4B23-A76B-51C4D27228F9}"/>
              </a:ext>
            </a:extLst>
          </p:cNvPr>
          <p:cNvSpPr/>
          <p:nvPr/>
        </p:nvSpPr>
        <p:spPr>
          <a:xfrm>
            <a:off x="5638800" y="2930304"/>
            <a:ext cx="123826" cy="295275"/>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8" name="Pil: opadgående 7">
            <a:extLst>
              <a:ext uri="{FF2B5EF4-FFF2-40B4-BE49-F238E27FC236}">
                <a16:creationId xmlns:a16="http://schemas.microsoft.com/office/drawing/2014/main" id="{F88D79E6-CFD7-4EAD-A7AB-44A8B338F0ED}"/>
              </a:ext>
            </a:extLst>
          </p:cNvPr>
          <p:cNvSpPr/>
          <p:nvPr/>
        </p:nvSpPr>
        <p:spPr>
          <a:xfrm rot="10800000">
            <a:off x="6858000" y="2930304"/>
            <a:ext cx="123826" cy="295275"/>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9" name="Pil: opadgående 8">
            <a:extLst>
              <a:ext uri="{FF2B5EF4-FFF2-40B4-BE49-F238E27FC236}">
                <a16:creationId xmlns:a16="http://schemas.microsoft.com/office/drawing/2014/main" id="{CDDC741C-33AA-4E9A-BFD5-20DD4D7B0C58}"/>
              </a:ext>
            </a:extLst>
          </p:cNvPr>
          <p:cNvSpPr/>
          <p:nvPr/>
        </p:nvSpPr>
        <p:spPr>
          <a:xfrm>
            <a:off x="5972174" y="3389591"/>
            <a:ext cx="123826" cy="295275"/>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17378948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4398</TotalTime>
  <Words>2108</Words>
  <Application>Microsoft Office PowerPoint</Application>
  <PresentationFormat>Widescreen</PresentationFormat>
  <Paragraphs>195</Paragraphs>
  <Slides>19</Slides>
  <Notes>19</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19</vt:i4>
      </vt:variant>
    </vt:vector>
  </HeadingPairs>
  <TitlesOfParts>
    <vt:vector size="27" baseType="lpstr">
      <vt:lpstr>arial</vt:lpstr>
      <vt:lpstr>arial</vt:lpstr>
      <vt:lpstr>Calibri</vt:lpstr>
      <vt:lpstr>Calibri Light</vt:lpstr>
      <vt:lpstr>Montserrat</vt:lpstr>
      <vt:lpstr>Open Sans</vt:lpstr>
      <vt:lpstr>Verdana</vt:lpstr>
      <vt:lpstr>Office-tema</vt:lpstr>
      <vt:lpstr>Lev Livet med Lavt Stofskifte</vt:lpstr>
      <vt:lpstr>Siden sidst…</vt:lpstr>
      <vt:lpstr>Dagens program</vt:lpstr>
      <vt:lpstr>Hvad sker der i kroppen?</vt:lpstr>
      <vt:lpstr>Årsager til lavt stofskifte</vt:lpstr>
      <vt:lpstr>Hvor mange har lavt stofskifte?</vt:lpstr>
      <vt:lpstr>Symptomer ved lavt stofskifte</vt:lpstr>
      <vt:lpstr>Aktiv pause</vt:lpstr>
      <vt:lpstr>Diagnose</vt:lpstr>
      <vt:lpstr>Behandling</vt:lpstr>
      <vt:lpstr>Blodprøvesvar</vt:lpstr>
      <vt:lpstr>Behandling</vt:lpstr>
      <vt:lpstr>Behandling</vt:lpstr>
      <vt:lpstr>Aktiv pause</vt:lpstr>
      <vt:lpstr>Symptomer trods behandling</vt:lpstr>
      <vt:lpstr>Forslag til samtalen med egen læge</vt:lpstr>
      <vt:lpstr>Et studie undersøger hvilken behandling patienter foretrækker</vt:lpstr>
      <vt:lpstr>PowerPoint-præsentation</vt:lpstr>
      <vt:lpstr>Opsamling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 Livet med Lavt Stofskifte</dc:title>
  <dc:creator>Elise Barsøe Jessen</dc:creator>
  <cp:lastModifiedBy>Susanne Løkke Jørgensen</cp:lastModifiedBy>
  <cp:revision>52</cp:revision>
  <cp:lastPrinted>2023-03-22T12:30:45Z</cp:lastPrinted>
  <dcterms:created xsi:type="dcterms:W3CDTF">2022-03-09T10:06:43Z</dcterms:created>
  <dcterms:modified xsi:type="dcterms:W3CDTF">2024-01-10T09:42:57Z</dcterms:modified>
</cp:coreProperties>
</file>